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0"/>
  </p:notesMasterIdLst>
  <p:sldIdLst>
    <p:sldId id="257" r:id="rId2"/>
    <p:sldId id="269" r:id="rId3"/>
    <p:sldId id="320" r:id="rId4"/>
    <p:sldId id="307" r:id="rId5"/>
    <p:sldId id="321" r:id="rId6"/>
    <p:sldId id="318" r:id="rId7"/>
    <p:sldId id="317" r:id="rId8"/>
    <p:sldId id="319" r:id="rId9"/>
    <p:sldId id="328" r:id="rId10"/>
    <p:sldId id="295" r:id="rId11"/>
    <p:sldId id="330" r:id="rId12"/>
    <p:sldId id="282" r:id="rId13"/>
    <p:sldId id="310" r:id="rId14"/>
    <p:sldId id="312" r:id="rId15"/>
    <p:sldId id="311" r:id="rId16"/>
    <p:sldId id="313" r:id="rId17"/>
    <p:sldId id="315" r:id="rId18"/>
    <p:sldId id="314" r:id="rId19"/>
    <p:sldId id="308" r:id="rId20"/>
    <p:sldId id="259" r:id="rId21"/>
    <p:sldId id="286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296" r:id="rId31"/>
    <p:sldId id="297" r:id="rId32"/>
    <p:sldId id="322" r:id="rId33"/>
    <p:sldId id="329" r:id="rId34"/>
    <p:sldId id="323" r:id="rId35"/>
    <p:sldId id="280" r:id="rId36"/>
    <p:sldId id="334" r:id="rId37"/>
    <p:sldId id="316" r:id="rId38"/>
    <p:sldId id="279" r:id="rId39"/>
    <p:sldId id="331" r:id="rId40"/>
    <p:sldId id="332" r:id="rId41"/>
    <p:sldId id="333" r:id="rId42"/>
    <p:sldId id="281" r:id="rId43"/>
    <p:sldId id="325" r:id="rId44"/>
    <p:sldId id="326" r:id="rId45"/>
    <p:sldId id="324" r:id="rId46"/>
    <p:sldId id="284" r:id="rId47"/>
    <p:sldId id="285" r:id="rId48"/>
    <p:sldId id="262" r:id="rId49"/>
    <p:sldId id="275" r:id="rId50"/>
    <p:sldId id="278" r:id="rId51"/>
    <p:sldId id="335" r:id="rId52"/>
    <p:sldId id="277" r:id="rId53"/>
    <p:sldId id="271" r:id="rId54"/>
    <p:sldId id="272" r:id="rId55"/>
    <p:sldId id="273" r:id="rId56"/>
    <p:sldId id="274" r:id="rId57"/>
    <p:sldId id="336" r:id="rId58"/>
    <p:sldId id="27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7B1523-4BB2-B04F-952F-BD1C44D01872}">
          <p14:sldIdLst>
            <p14:sldId id="257"/>
            <p14:sldId id="269"/>
            <p14:sldId id="320"/>
            <p14:sldId id="307"/>
            <p14:sldId id="321"/>
            <p14:sldId id="318"/>
            <p14:sldId id="317"/>
            <p14:sldId id="319"/>
            <p14:sldId id="328"/>
            <p14:sldId id="295"/>
            <p14:sldId id="330"/>
          </p14:sldIdLst>
        </p14:section>
        <p14:section name="Referential Transparency" id="{FAD82158-DBF5-304F-A5C9-8E7F5B6E6636}">
          <p14:sldIdLst>
            <p14:sldId id="282"/>
            <p14:sldId id="310"/>
            <p14:sldId id="312"/>
            <p14:sldId id="311"/>
            <p14:sldId id="313"/>
            <p14:sldId id="315"/>
            <p14:sldId id="314"/>
            <p14:sldId id="308"/>
          </p14:sldIdLst>
        </p14:section>
        <p14:section name="Immutability" id="{5AD933D6-4E6E-0B45-AC56-8EDBEC6FFFAB}">
          <p14:sldIdLst>
            <p14:sldId id="259"/>
            <p14:sldId id="28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96"/>
            <p14:sldId id="297"/>
            <p14:sldId id="322"/>
            <p14:sldId id="329"/>
            <p14:sldId id="323"/>
          </p14:sldIdLst>
        </p14:section>
        <p14:section name="Recursion" id="{D316AD37-ADCF-0A45-9494-316DB8FD3190}">
          <p14:sldIdLst>
            <p14:sldId id="280"/>
            <p14:sldId id="334"/>
            <p14:sldId id="316"/>
          </p14:sldIdLst>
        </p14:section>
        <p14:section name="Higher Order Functions " id="{9FB3F1DA-B18E-174D-AECB-07F0B5B37712}">
          <p14:sldIdLst>
            <p14:sldId id="279"/>
            <p14:sldId id="331"/>
            <p14:sldId id="332"/>
            <p14:sldId id="333"/>
          </p14:sldIdLst>
        </p14:section>
        <p14:section name="Pattern Matching" id="{14783289-4802-E64B-B860-5CBDB34E1A6B}">
          <p14:sldIdLst>
            <p14:sldId id="281"/>
            <p14:sldId id="325"/>
            <p14:sldId id="326"/>
            <p14:sldId id="324"/>
          </p14:sldIdLst>
        </p14:section>
        <p14:section name="Code as Data" id="{A0B7E016-933D-5D46-A378-34CA733F1B35}">
          <p14:sldIdLst>
            <p14:sldId id="284"/>
          </p14:sldIdLst>
        </p14:section>
        <p14:section name="Separation of Data fro Behavior" id="{C3079B67-E9D3-4C42-9509-E52ED503FC43}">
          <p14:sldIdLst>
            <p14:sldId id="285"/>
          </p14:sldIdLst>
        </p14:section>
        <p14:section name="Wrapup" id="{3FB77CB2-0A23-544B-AE07-E8C6A51DB1A5}">
          <p14:sldIdLst>
            <p14:sldId id="262"/>
            <p14:sldId id="275"/>
            <p14:sldId id="278"/>
            <p14:sldId id="335"/>
            <p14:sldId id="277"/>
            <p14:sldId id="271"/>
            <p14:sldId id="272"/>
            <p14:sldId id="273"/>
            <p14:sldId id="274"/>
            <p14:sldId id="336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1" autoAdjust="0"/>
    <p:restoredTop sz="94690" autoAdjust="0"/>
  </p:normalViewPr>
  <p:slideViewPr>
    <p:cSldViewPr snapToGrid="0" snapToObjects="1">
      <p:cViewPr>
        <p:scale>
          <a:sx n="103" d="100"/>
          <a:sy n="103" d="100"/>
        </p:scale>
        <p:origin x="-120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406A89-0AFC-5245-8DF3-13EF9E037887}" type="doc">
      <dgm:prSet loTypeId="urn:microsoft.com/office/officeart/2008/layout/HorizontalMultiLevelHierarchy" loCatId="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ABDD870-4C0F-B345-8DF3-C23E5C996E2F}">
      <dgm:prSet/>
      <dgm:spPr/>
      <dgm:t>
        <a:bodyPr/>
        <a:lstStyle/>
        <a:p>
          <a:r>
            <a:rPr lang="en-US" dirty="0" smtClean="0"/>
            <a:t>Languages</a:t>
          </a:r>
          <a:endParaRPr lang="en-US" dirty="0"/>
        </a:p>
      </dgm:t>
    </dgm:pt>
    <dgm:pt modelId="{5E89ACDD-1EBF-F34C-A6B3-3A3709843E0E}" type="parTrans" cxnId="{1ADE3789-AE71-5142-BCAC-119372CD0207}">
      <dgm:prSet/>
      <dgm:spPr/>
      <dgm:t>
        <a:bodyPr/>
        <a:lstStyle/>
        <a:p>
          <a:endParaRPr lang="en-US"/>
        </a:p>
      </dgm:t>
    </dgm:pt>
    <dgm:pt modelId="{0DF099CC-7601-6D4B-80A4-AB41C03F62F5}" type="sibTrans" cxnId="{1ADE3789-AE71-5142-BCAC-119372CD0207}">
      <dgm:prSet/>
      <dgm:spPr/>
      <dgm:t>
        <a:bodyPr/>
        <a:lstStyle/>
        <a:p>
          <a:endParaRPr lang="en-US"/>
        </a:p>
      </dgm:t>
    </dgm:pt>
    <dgm:pt modelId="{811C5CD4-AD12-214D-BE74-96819BC36AD2}">
      <dgm:prSet/>
      <dgm:spPr/>
      <dgm:t>
        <a:bodyPr/>
        <a:lstStyle/>
        <a:p>
          <a:r>
            <a:rPr lang="en-US" dirty="0" smtClean="0"/>
            <a:t>Imperative</a:t>
          </a:r>
          <a:endParaRPr lang="en-US" dirty="0"/>
        </a:p>
      </dgm:t>
    </dgm:pt>
    <dgm:pt modelId="{1467BAA7-CE80-EC44-BA78-D04AD5C0010F}" type="parTrans" cxnId="{BBB4431E-6831-364F-ABF1-BB978105DCA2}">
      <dgm:prSet/>
      <dgm:spPr/>
      <dgm:t>
        <a:bodyPr/>
        <a:lstStyle/>
        <a:p>
          <a:endParaRPr lang="en-US"/>
        </a:p>
      </dgm:t>
    </dgm:pt>
    <dgm:pt modelId="{9911C6FC-CD9C-A44C-942E-15150C3D1A8B}" type="sibTrans" cxnId="{BBB4431E-6831-364F-ABF1-BB978105DCA2}">
      <dgm:prSet/>
      <dgm:spPr/>
      <dgm:t>
        <a:bodyPr/>
        <a:lstStyle/>
        <a:p>
          <a:endParaRPr lang="en-US"/>
        </a:p>
      </dgm:t>
    </dgm:pt>
    <dgm:pt modelId="{B5BE3622-7FE9-FC49-BC37-09E2846EC428}">
      <dgm:prSet/>
      <dgm:spPr/>
      <dgm:t>
        <a:bodyPr/>
        <a:lstStyle/>
        <a:p>
          <a:r>
            <a:rPr lang="en-US" dirty="0" smtClean="0"/>
            <a:t>Procedural</a:t>
          </a:r>
          <a:endParaRPr lang="en-US" dirty="0"/>
        </a:p>
      </dgm:t>
    </dgm:pt>
    <dgm:pt modelId="{70D269D8-97C9-664D-B5B3-77FAEE6B8C11}" type="parTrans" cxnId="{9610A3FB-76F0-CE41-986A-066B8D9BF2B5}">
      <dgm:prSet/>
      <dgm:spPr/>
      <dgm:t>
        <a:bodyPr/>
        <a:lstStyle/>
        <a:p>
          <a:endParaRPr lang="en-US"/>
        </a:p>
      </dgm:t>
    </dgm:pt>
    <dgm:pt modelId="{608D214D-B6A9-4245-BBA9-5945102E48A8}" type="sibTrans" cxnId="{9610A3FB-76F0-CE41-986A-066B8D9BF2B5}">
      <dgm:prSet/>
      <dgm:spPr/>
      <dgm:t>
        <a:bodyPr/>
        <a:lstStyle/>
        <a:p>
          <a:endParaRPr lang="en-US"/>
        </a:p>
      </dgm:t>
    </dgm:pt>
    <dgm:pt modelId="{6F97176C-2EDB-0E4D-BA75-298240ABE37B}">
      <dgm:prSet/>
      <dgm:spPr/>
      <dgm:t>
        <a:bodyPr/>
        <a:lstStyle/>
        <a:p>
          <a:r>
            <a:rPr lang="en-US" dirty="0" smtClean="0"/>
            <a:t>OO</a:t>
          </a:r>
          <a:endParaRPr lang="en-US" dirty="0"/>
        </a:p>
      </dgm:t>
    </dgm:pt>
    <dgm:pt modelId="{83F91C69-5E20-904E-895D-0D3F869A73AD}" type="parTrans" cxnId="{6969C6A0-AE3B-D843-9683-E41855F523EC}">
      <dgm:prSet/>
      <dgm:spPr/>
      <dgm:t>
        <a:bodyPr/>
        <a:lstStyle/>
        <a:p>
          <a:endParaRPr lang="en-US"/>
        </a:p>
      </dgm:t>
    </dgm:pt>
    <dgm:pt modelId="{76F09E75-A9B4-9D4D-B710-6B1FCA8C3D8D}" type="sibTrans" cxnId="{6969C6A0-AE3B-D843-9683-E41855F523EC}">
      <dgm:prSet/>
      <dgm:spPr/>
      <dgm:t>
        <a:bodyPr/>
        <a:lstStyle/>
        <a:p>
          <a:endParaRPr lang="en-US"/>
        </a:p>
      </dgm:t>
    </dgm:pt>
    <dgm:pt modelId="{833BFC71-90C6-D549-8203-09563F156F6C}">
      <dgm:prSet/>
      <dgm:spPr/>
      <dgm:t>
        <a:bodyPr/>
        <a:lstStyle/>
        <a:p>
          <a:r>
            <a:rPr lang="en-US" dirty="0" smtClean="0"/>
            <a:t>Declarative</a:t>
          </a:r>
          <a:endParaRPr lang="en-US" dirty="0"/>
        </a:p>
      </dgm:t>
    </dgm:pt>
    <dgm:pt modelId="{5AF7D4B3-7283-3A43-AF29-B644D1A12119}" type="parTrans" cxnId="{810C2D2E-6870-494F-B659-5A6328879134}">
      <dgm:prSet/>
      <dgm:spPr/>
      <dgm:t>
        <a:bodyPr/>
        <a:lstStyle/>
        <a:p>
          <a:endParaRPr lang="en-US"/>
        </a:p>
      </dgm:t>
    </dgm:pt>
    <dgm:pt modelId="{F52787D2-AD5E-F847-A6D8-589DE1D14F0D}" type="sibTrans" cxnId="{810C2D2E-6870-494F-B659-5A6328879134}">
      <dgm:prSet/>
      <dgm:spPr/>
      <dgm:t>
        <a:bodyPr/>
        <a:lstStyle/>
        <a:p>
          <a:endParaRPr lang="en-US"/>
        </a:p>
      </dgm:t>
    </dgm:pt>
    <dgm:pt modelId="{FDC5E1D0-85E5-DD46-990F-3785222D050F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445CA879-1016-9742-8B79-B9F373E25006}" type="parTrans" cxnId="{CDD2C199-0B9E-0546-843F-7918850CA9DD}">
      <dgm:prSet/>
      <dgm:spPr/>
      <dgm:t>
        <a:bodyPr/>
        <a:lstStyle/>
        <a:p>
          <a:endParaRPr lang="en-US"/>
        </a:p>
      </dgm:t>
    </dgm:pt>
    <dgm:pt modelId="{2BA5D7DA-75F2-1A4C-B9BB-21CC9D213B4C}" type="sibTrans" cxnId="{CDD2C199-0B9E-0546-843F-7918850CA9DD}">
      <dgm:prSet/>
      <dgm:spPr/>
      <dgm:t>
        <a:bodyPr/>
        <a:lstStyle/>
        <a:p>
          <a:endParaRPr lang="en-US"/>
        </a:p>
      </dgm:t>
    </dgm:pt>
    <dgm:pt modelId="{0A29615F-4A9C-2941-A951-D225B39CA0BC}">
      <dgm:prSet/>
      <dgm:spPr/>
      <dgm:t>
        <a:bodyPr/>
        <a:lstStyle/>
        <a:p>
          <a:r>
            <a:rPr lang="en-US" dirty="0" smtClean="0"/>
            <a:t>Data flow</a:t>
          </a:r>
          <a:endParaRPr lang="en-US" dirty="0"/>
        </a:p>
      </dgm:t>
    </dgm:pt>
    <dgm:pt modelId="{E8EFACDD-2637-2A47-88C3-FA9F6BB2EF65}" type="parTrans" cxnId="{1F159655-4E31-C94E-9200-849D45D090B9}">
      <dgm:prSet/>
      <dgm:spPr/>
      <dgm:t>
        <a:bodyPr/>
        <a:lstStyle/>
        <a:p>
          <a:endParaRPr lang="en-US"/>
        </a:p>
      </dgm:t>
    </dgm:pt>
    <dgm:pt modelId="{064C6B9F-C26E-524A-A0CB-60CC5AFDAA9B}" type="sibTrans" cxnId="{1F159655-4E31-C94E-9200-849D45D090B9}">
      <dgm:prSet/>
      <dgm:spPr/>
      <dgm:t>
        <a:bodyPr/>
        <a:lstStyle/>
        <a:p>
          <a:endParaRPr lang="en-US"/>
        </a:p>
      </dgm:t>
    </dgm:pt>
    <dgm:pt modelId="{4284D4B9-5DA7-174E-9D52-823F5F5831AE}">
      <dgm:prSet/>
      <dgm:spPr/>
      <dgm:t>
        <a:bodyPr/>
        <a:lstStyle/>
        <a:p>
          <a:r>
            <a:rPr lang="en-US" dirty="0" smtClean="0"/>
            <a:t>Logic</a:t>
          </a:r>
          <a:endParaRPr lang="en-US" dirty="0"/>
        </a:p>
      </dgm:t>
    </dgm:pt>
    <dgm:pt modelId="{1E3303ED-D4F0-1441-9333-0B51A0B760E4}" type="parTrans" cxnId="{DB359E1D-269F-2B41-913F-1131A5C1B8DC}">
      <dgm:prSet/>
      <dgm:spPr/>
      <dgm:t>
        <a:bodyPr/>
        <a:lstStyle/>
        <a:p>
          <a:endParaRPr lang="en-US"/>
        </a:p>
      </dgm:t>
    </dgm:pt>
    <dgm:pt modelId="{ABB91007-29DC-0245-AB08-0170FFB4EF75}" type="sibTrans" cxnId="{DB359E1D-269F-2B41-913F-1131A5C1B8DC}">
      <dgm:prSet/>
      <dgm:spPr/>
      <dgm:t>
        <a:bodyPr/>
        <a:lstStyle/>
        <a:p>
          <a:endParaRPr lang="en-US"/>
        </a:p>
      </dgm:t>
    </dgm:pt>
    <dgm:pt modelId="{05F2D9D5-2CEB-9546-9347-8BC9F3F4C24A}" type="pres">
      <dgm:prSet presAssocID="{1B406A89-0AFC-5245-8DF3-13EF9E03788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07D501-6F8E-EF4F-B36F-5FBB848C0B74}" type="pres">
      <dgm:prSet presAssocID="{8ABDD870-4C0F-B345-8DF3-C23E5C996E2F}" presName="root1" presStyleCnt="0"/>
      <dgm:spPr/>
    </dgm:pt>
    <dgm:pt modelId="{6763ADE1-88AC-5E44-8724-D353242F4DA3}" type="pres">
      <dgm:prSet presAssocID="{8ABDD870-4C0F-B345-8DF3-C23E5C996E2F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E660E5-BFDF-2C49-8AC6-509C3C4F1E33}" type="pres">
      <dgm:prSet presAssocID="{8ABDD870-4C0F-B345-8DF3-C23E5C996E2F}" presName="level2hierChild" presStyleCnt="0"/>
      <dgm:spPr/>
    </dgm:pt>
    <dgm:pt modelId="{1FF3EE61-0DE7-7847-96D1-AAFF7B3B471E}" type="pres">
      <dgm:prSet presAssocID="{1467BAA7-CE80-EC44-BA78-D04AD5C0010F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53B2C-A4E1-0940-94F8-6D3075E8ED24}" type="pres">
      <dgm:prSet presAssocID="{1467BAA7-CE80-EC44-BA78-D04AD5C0010F}" presName="connTx" presStyleLbl="parChTrans1D2" presStyleIdx="0" presStyleCnt="2"/>
      <dgm:spPr/>
      <dgm:t>
        <a:bodyPr/>
        <a:lstStyle/>
        <a:p>
          <a:endParaRPr lang="en-US"/>
        </a:p>
      </dgm:t>
    </dgm:pt>
    <dgm:pt modelId="{88C35D42-F974-3242-853A-C84CB2A99366}" type="pres">
      <dgm:prSet presAssocID="{811C5CD4-AD12-214D-BE74-96819BC36AD2}" presName="root2" presStyleCnt="0"/>
      <dgm:spPr/>
    </dgm:pt>
    <dgm:pt modelId="{26BD5444-6F5D-8D4C-95DC-CBB61F3A904E}" type="pres">
      <dgm:prSet presAssocID="{811C5CD4-AD12-214D-BE74-96819BC36AD2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7FD23D-03F4-9D47-ABBA-1155EF712992}" type="pres">
      <dgm:prSet presAssocID="{811C5CD4-AD12-214D-BE74-96819BC36AD2}" presName="level3hierChild" presStyleCnt="0"/>
      <dgm:spPr/>
    </dgm:pt>
    <dgm:pt modelId="{AB6E690B-1435-EF44-BC6E-8C3E8225570B}" type="pres">
      <dgm:prSet presAssocID="{70D269D8-97C9-664D-B5B3-77FAEE6B8C11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E0B1DE07-A570-B449-B26F-484B7FBCD9B9}" type="pres">
      <dgm:prSet presAssocID="{70D269D8-97C9-664D-B5B3-77FAEE6B8C11}" presName="connTx" presStyleLbl="parChTrans1D3" presStyleIdx="0" presStyleCnt="5"/>
      <dgm:spPr/>
      <dgm:t>
        <a:bodyPr/>
        <a:lstStyle/>
        <a:p>
          <a:endParaRPr lang="en-US"/>
        </a:p>
      </dgm:t>
    </dgm:pt>
    <dgm:pt modelId="{B76C2BAA-2A74-E342-811E-500CE4A4DACB}" type="pres">
      <dgm:prSet presAssocID="{B5BE3622-7FE9-FC49-BC37-09E2846EC428}" presName="root2" presStyleCnt="0"/>
      <dgm:spPr/>
    </dgm:pt>
    <dgm:pt modelId="{A535DC82-60A9-C740-A929-C904119ABB6B}" type="pres">
      <dgm:prSet presAssocID="{B5BE3622-7FE9-FC49-BC37-09E2846EC428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65014-6B0E-3441-BD13-2333F3FF4D44}" type="pres">
      <dgm:prSet presAssocID="{B5BE3622-7FE9-FC49-BC37-09E2846EC428}" presName="level3hierChild" presStyleCnt="0"/>
      <dgm:spPr/>
    </dgm:pt>
    <dgm:pt modelId="{6F889E44-6CF7-A14D-8DEB-B9A6290D872F}" type="pres">
      <dgm:prSet presAssocID="{83F91C69-5E20-904E-895D-0D3F869A73AD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CFF815DD-B569-2241-9B54-E02B013500D9}" type="pres">
      <dgm:prSet presAssocID="{83F91C69-5E20-904E-895D-0D3F869A73AD}" presName="connTx" presStyleLbl="parChTrans1D3" presStyleIdx="1" presStyleCnt="5"/>
      <dgm:spPr/>
      <dgm:t>
        <a:bodyPr/>
        <a:lstStyle/>
        <a:p>
          <a:endParaRPr lang="en-US"/>
        </a:p>
      </dgm:t>
    </dgm:pt>
    <dgm:pt modelId="{07E00905-0712-A748-BF60-93000025F97B}" type="pres">
      <dgm:prSet presAssocID="{6F97176C-2EDB-0E4D-BA75-298240ABE37B}" presName="root2" presStyleCnt="0"/>
      <dgm:spPr/>
    </dgm:pt>
    <dgm:pt modelId="{EECCA304-4F59-4242-969D-3038F748DBDC}" type="pres">
      <dgm:prSet presAssocID="{6F97176C-2EDB-0E4D-BA75-298240ABE37B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DE9433-5251-FC41-B1EC-13F7C1E0B345}" type="pres">
      <dgm:prSet presAssocID="{6F97176C-2EDB-0E4D-BA75-298240ABE37B}" presName="level3hierChild" presStyleCnt="0"/>
      <dgm:spPr/>
    </dgm:pt>
    <dgm:pt modelId="{EF5C294A-282F-ED44-9FBF-5C1101D7EFD3}" type="pres">
      <dgm:prSet presAssocID="{5AF7D4B3-7283-3A43-AF29-B644D1A1211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03E59D62-F72F-6C42-92F3-311D9F3C4050}" type="pres">
      <dgm:prSet presAssocID="{5AF7D4B3-7283-3A43-AF29-B644D1A1211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21CBAF20-7EB0-324D-90D8-26BA1544CEE0}" type="pres">
      <dgm:prSet presAssocID="{833BFC71-90C6-D549-8203-09563F156F6C}" presName="root2" presStyleCnt="0"/>
      <dgm:spPr/>
    </dgm:pt>
    <dgm:pt modelId="{3C8ED603-9631-8D43-8AE9-40DD95FF20E1}" type="pres">
      <dgm:prSet presAssocID="{833BFC71-90C6-D549-8203-09563F156F6C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86D058-9ECE-1B4E-8040-DF0670125461}" type="pres">
      <dgm:prSet presAssocID="{833BFC71-90C6-D549-8203-09563F156F6C}" presName="level3hierChild" presStyleCnt="0"/>
      <dgm:spPr/>
    </dgm:pt>
    <dgm:pt modelId="{A8FB6885-52E8-054A-9442-6A028FB5C666}" type="pres">
      <dgm:prSet presAssocID="{445CA879-1016-9742-8B79-B9F373E25006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EEBAF2D4-F088-E542-A671-936E9383F939}" type="pres">
      <dgm:prSet presAssocID="{445CA879-1016-9742-8B79-B9F373E25006}" presName="connTx" presStyleLbl="parChTrans1D3" presStyleIdx="2" presStyleCnt="5"/>
      <dgm:spPr/>
      <dgm:t>
        <a:bodyPr/>
        <a:lstStyle/>
        <a:p>
          <a:endParaRPr lang="en-US"/>
        </a:p>
      </dgm:t>
    </dgm:pt>
    <dgm:pt modelId="{1976425F-6100-A04D-8E94-5908FF519AB9}" type="pres">
      <dgm:prSet presAssocID="{FDC5E1D0-85E5-DD46-990F-3785222D050F}" presName="root2" presStyleCnt="0"/>
      <dgm:spPr/>
    </dgm:pt>
    <dgm:pt modelId="{3B45968E-2D41-DE47-977A-5050AFD0C4D1}" type="pres">
      <dgm:prSet presAssocID="{FDC5E1D0-85E5-DD46-990F-3785222D050F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E6B09A-5C34-8644-914B-1FF9D510681C}" type="pres">
      <dgm:prSet presAssocID="{FDC5E1D0-85E5-DD46-990F-3785222D050F}" presName="level3hierChild" presStyleCnt="0"/>
      <dgm:spPr/>
    </dgm:pt>
    <dgm:pt modelId="{FA601548-21BE-6D45-BED6-0A5E02591670}" type="pres">
      <dgm:prSet presAssocID="{E8EFACDD-2637-2A47-88C3-FA9F6BB2EF65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17E10DE1-0582-D34A-A22F-202033F06673}" type="pres">
      <dgm:prSet presAssocID="{E8EFACDD-2637-2A47-88C3-FA9F6BB2EF65}" presName="connTx" presStyleLbl="parChTrans1D3" presStyleIdx="3" presStyleCnt="5"/>
      <dgm:spPr/>
      <dgm:t>
        <a:bodyPr/>
        <a:lstStyle/>
        <a:p>
          <a:endParaRPr lang="en-US"/>
        </a:p>
      </dgm:t>
    </dgm:pt>
    <dgm:pt modelId="{87EDDA5E-45EF-C04E-87F7-553AFD5A0289}" type="pres">
      <dgm:prSet presAssocID="{0A29615F-4A9C-2941-A951-D225B39CA0BC}" presName="root2" presStyleCnt="0"/>
      <dgm:spPr/>
    </dgm:pt>
    <dgm:pt modelId="{15F6AC51-26DA-DF4F-AEE0-09DB00B10CA3}" type="pres">
      <dgm:prSet presAssocID="{0A29615F-4A9C-2941-A951-D225B39CA0BC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9D0962-A8E1-D743-8BC2-997BC8B6BAD0}" type="pres">
      <dgm:prSet presAssocID="{0A29615F-4A9C-2941-A951-D225B39CA0BC}" presName="level3hierChild" presStyleCnt="0"/>
      <dgm:spPr/>
    </dgm:pt>
    <dgm:pt modelId="{CA8D549F-0DB0-4F40-82E4-5068F3FC4C1B}" type="pres">
      <dgm:prSet presAssocID="{1E3303ED-D4F0-1441-9333-0B51A0B760E4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2D22BA3D-6DEF-1645-A643-50E8B6B01995}" type="pres">
      <dgm:prSet presAssocID="{1E3303ED-D4F0-1441-9333-0B51A0B760E4}" presName="connTx" presStyleLbl="parChTrans1D3" presStyleIdx="4" presStyleCnt="5"/>
      <dgm:spPr/>
      <dgm:t>
        <a:bodyPr/>
        <a:lstStyle/>
        <a:p>
          <a:endParaRPr lang="en-US"/>
        </a:p>
      </dgm:t>
    </dgm:pt>
    <dgm:pt modelId="{E9B36C7F-C9DB-5F4C-B290-638AC90981AA}" type="pres">
      <dgm:prSet presAssocID="{4284D4B9-5DA7-174E-9D52-823F5F5831AE}" presName="root2" presStyleCnt="0"/>
      <dgm:spPr/>
    </dgm:pt>
    <dgm:pt modelId="{F97AFC61-D41B-3E49-900D-20756E7B2B85}" type="pres">
      <dgm:prSet presAssocID="{4284D4B9-5DA7-174E-9D52-823F5F5831AE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CF550F-8AAD-2C46-9FEF-D87FBF96AC14}" type="pres">
      <dgm:prSet presAssocID="{4284D4B9-5DA7-174E-9D52-823F5F5831AE}" presName="level3hierChild" presStyleCnt="0"/>
      <dgm:spPr/>
    </dgm:pt>
  </dgm:ptLst>
  <dgm:cxnLst>
    <dgm:cxn modelId="{9C2024EC-8CC9-0B46-A918-7EA1557071FD}" type="presOf" srcId="{1E3303ED-D4F0-1441-9333-0B51A0B760E4}" destId="{CA8D549F-0DB0-4F40-82E4-5068F3FC4C1B}" srcOrd="0" destOrd="0" presId="urn:microsoft.com/office/officeart/2008/layout/HorizontalMultiLevelHierarchy"/>
    <dgm:cxn modelId="{365BE4E4-8935-F249-AA16-42419F324873}" type="presOf" srcId="{1E3303ED-D4F0-1441-9333-0B51A0B760E4}" destId="{2D22BA3D-6DEF-1645-A643-50E8B6B01995}" srcOrd="1" destOrd="0" presId="urn:microsoft.com/office/officeart/2008/layout/HorizontalMultiLevelHierarchy"/>
    <dgm:cxn modelId="{0B8DA22D-BB4E-2B44-8A32-90D9851CD121}" type="presOf" srcId="{83F91C69-5E20-904E-895D-0D3F869A73AD}" destId="{CFF815DD-B569-2241-9B54-E02B013500D9}" srcOrd="1" destOrd="0" presId="urn:microsoft.com/office/officeart/2008/layout/HorizontalMultiLevelHierarchy"/>
    <dgm:cxn modelId="{B9934C4F-A093-4C4C-BBA0-D8637CB3DB6D}" type="presOf" srcId="{1467BAA7-CE80-EC44-BA78-D04AD5C0010F}" destId="{1FF3EE61-0DE7-7847-96D1-AAFF7B3B471E}" srcOrd="0" destOrd="0" presId="urn:microsoft.com/office/officeart/2008/layout/HorizontalMultiLevelHierarchy"/>
    <dgm:cxn modelId="{DB359E1D-269F-2B41-913F-1131A5C1B8DC}" srcId="{833BFC71-90C6-D549-8203-09563F156F6C}" destId="{4284D4B9-5DA7-174E-9D52-823F5F5831AE}" srcOrd="2" destOrd="0" parTransId="{1E3303ED-D4F0-1441-9333-0B51A0B760E4}" sibTransId="{ABB91007-29DC-0245-AB08-0170FFB4EF75}"/>
    <dgm:cxn modelId="{D9A4C48B-E5FE-1A4D-8A7D-FBC41ABC3406}" type="presOf" srcId="{83F91C69-5E20-904E-895D-0D3F869A73AD}" destId="{6F889E44-6CF7-A14D-8DEB-B9A6290D872F}" srcOrd="0" destOrd="0" presId="urn:microsoft.com/office/officeart/2008/layout/HorizontalMultiLevelHierarchy"/>
    <dgm:cxn modelId="{4369D570-8E0F-644C-99BD-2B5D2440972C}" type="presOf" srcId="{1B406A89-0AFC-5245-8DF3-13EF9E037887}" destId="{05F2D9D5-2CEB-9546-9347-8BC9F3F4C24A}" srcOrd="0" destOrd="0" presId="urn:microsoft.com/office/officeart/2008/layout/HorizontalMultiLevelHierarchy"/>
    <dgm:cxn modelId="{41EF2A5E-8493-5F4C-A76F-450F7DDC7250}" type="presOf" srcId="{6F97176C-2EDB-0E4D-BA75-298240ABE37B}" destId="{EECCA304-4F59-4242-969D-3038F748DBDC}" srcOrd="0" destOrd="0" presId="urn:microsoft.com/office/officeart/2008/layout/HorizontalMultiLevelHierarchy"/>
    <dgm:cxn modelId="{609F76F0-F8D0-7746-8269-3445E6484EEA}" type="presOf" srcId="{70D269D8-97C9-664D-B5B3-77FAEE6B8C11}" destId="{AB6E690B-1435-EF44-BC6E-8C3E8225570B}" srcOrd="0" destOrd="0" presId="urn:microsoft.com/office/officeart/2008/layout/HorizontalMultiLevelHierarchy"/>
    <dgm:cxn modelId="{B9C4C760-334F-2542-B696-2AAE8E978603}" type="presOf" srcId="{445CA879-1016-9742-8B79-B9F373E25006}" destId="{EEBAF2D4-F088-E542-A671-936E9383F939}" srcOrd="1" destOrd="0" presId="urn:microsoft.com/office/officeart/2008/layout/HorizontalMultiLevelHierarchy"/>
    <dgm:cxn modelId="{5A97DDF4-6FBC-8644-BB50-1914208F9F1D}" type="presOf" srcId="{811C5CD4-AD12-214D-BE74-96819BC36AD2}" destId="{26BD5444-6F5D-8D4C-95DC-CBB61F3A904E}" srcOrd="0" destOrd="0" presId="urn:microsoft.com/office/officeart/2008/layout/HorizontalMultiLevelHierarchy"/>
    <dgm:cxn modelId="{6969C6A0-AE3B-D843-9683-E41855F523EC}" srcId="{811C5CD4-AD12-214D-BE74-96819BC36AD2}" destId="{6F97176C-2EDB-0E4D-BA75-298240ABE37B}" srcOrd="1" destOrd="0" parTransId="{83F91C69-5E20-904E-895D-0D3F869A73AD}" sibTransId="{76F09E75-A9B4-9D4D-B710-6B1FCA8C3D8D}"/>
    <dgm:cxn modelId="{26F5047E-F753-214D-8047-0601E87FB926}" type="presOf" srcId="{445CA879-1016-9742-8B79-B9F373E25006}" destId="{A8FB6885-52E8-054A-9442-6A028FB5C666}" srcOrd="0" destOrd="0" presId="urn:microsoft.com/office/officeart/2008/layout/HorizontalMultiLevelHierarchy"/>
    <dgm:cxn modelId="{1ADE3789-AE71-5142-BCAC-119372CD0207}" srcId="{1B406A89-0AFC-5245-8DF3-13EF9E037887}" destId="{8ABDD870-4C0F-B345-8DF3-C23E5C996E2F}" srcOrd="0" destOrd="0" parTransId="{5E89ACDD-1EBF-F34C-A6B3-3A3709843E0E}" sibTransId="{0DF099CC-7601-6D4B-80A4-AB41C03F62F5}"/>
    <dgm:cxn modelId="{66BD3E8E-FA31-C748-ACC8-5DA7FA8E5A19}" type="presOf" srcId="{5AF7D4B3-7283-3A43-AF29-B644D1A12119}" destId="{03E59D62-F72F-6C42-92F3-311D9F3C4050}" srcOrd="1" destOrd="0" presId="urn:microsoft.com/office/officeart/2008/layout/HorizontalMultiLevelHierarchy"/>
    <dgm:cxn modelId="{F366BDBF-4977-F643-A8C6-F6268CFE59B5}" type="presOf" srcId="{833BFC71-90C6-D549-8203-09563F156F6C}" destId="{3C8ED603-9631-8D43-8AE9-40DD95FF20E1}" srcOrd="0" destOrd="0" presId="urn:microsoft.com/office/officeart/2008/layout/HorizontalMultiLevelHierarchy"/>
    <dgm:cxn modelId="{02B33638-58B6-6D44-851F-EF8947390856}" type="presOf" srcId="{70D269D8-97C9-664D-B5B3-77FAEE6B8C11}" destId="{E0B1DE07-A570-B449-B26F-484B7FBCD9B9}" srcOrd="1" destOrd="0" presId="urn:microsoft.com/office/officeart/2008/layout/HorizontalMultiLevelHierarchy"/>
    <dgm:cxn modelId="{CDD2C199-0B9E-0546-843F-7918850CA9DD}" srcId="{833BFC71-90C6-D549-8203-09563F156F6C}" destId="{FDC5E1D0-85E5-DD46-990F-3785222D050F}" srcOrd="0" destOrd="0" parTransId="{445CA879-1016-9742-8B79-B9F373E25006}" sibTransId="{2BA5D7DA-75F2-1A4C-B9BB-21CC9D213B4C}"/>
    <dgm:cxn modelId="{BE456DE7-5EC2-C04D-8479-C20C7335AE0D}" type="presOf" srcId="{E8EFACDD-2637-2A47-88C3-FA9F6BB2EF65}" destId="{FA601548-21BE-6D45-BED6-0A5E02591670}" srcOrd="0" destOrd="0" presId="urn:microsoft.com/office/officeart/2008/layout/HorizontalMultiLevelHierarchy"/>
    <dgm:cxn modelId="{1F159655-4E31-C94E-9200-849D45D090B9}" srcId="{833BFC71-90C6-D549-8203-09563F156F6C}" destId="{0A29615F-4A9C-2941-A951-D225B39CA0BC}" srcOrd="1" destOrd="0" parTransId="{E8EFACDD-2637-2A47-88C3-FA9F6BB2EF65}" sibTransId="{064C6B9F-C26E-524A-A0CB-60CC5AFDAA9B}"/>
    <dgm:cxn modelId="{031D520F-50CF-2849-A7FC-1BF9EEC2CF9B}" type="presOf" srcId="{B5BE3622-7FE9-FC49-BC37-09E2846EC428}" destId="{A535DC82-60A9-C740-A929-C904119ABB6B}" srcOrd="0" destOrd="0" presId="urn:microsoft.com/office/officeart/2008/layout/HorizontalMultiLevelHierarchy"/>
    <dgm:cxn modelId="{F7E7DA1D-EF85-454B-8EEE-DAE069DF9EDC}" type="presOf" srcId="{8ABDD870-4C0F-B345-8DF3-C23E5C996E2F}" destId="{6763ADE1-88AC-5E44-8724-D353242F4DA3}" srcOrd="0" destOrd="0" presId="urn:microsoft.com/office/officeart/2008/layout/HorizontalMultiLevelHierarchy"/>
    <dgm:cxn modelId="{AB566E9C-B364-A64D-90D7-516AE260ECEC}" type="presOf" srcId="{4284D4B9-5DA7-174E-9D52-823F5F5831AE}" destId="{F97AFC61-D41B-3E49-900D-20756E7B2B85}" srcOrd="0" destOrd="0" presId="urn:microsoft.com/office/officeart/2008/layout/HorizontalMultiLevelHierarchy"/>
    <dgm:cxn modelId="{DB6DA929-970A-1E4C-B7F0-F4416C89BADD}" type="presOf" srcId="{FDC5E1D0-85E5-DD46-990F-3785222D050F}" destId="{3B45968E-2D41-DE47-977A-5050AFD0C4D1}" srcOrd="0" destOrd="0" presId="urn:microsoft.com/office/officeart/2008/layout/HorizontalMultiLevelHierarchy"/>
    <dgm:cxn modelId="{4E0D53BF-5259-724B-8193-643189D2699F}" type="presOf" srcId="{1467BAA7-CE80-EC44-BA78-D04AD5C0010F}" destId="{17753B2C-A4E1-0940-94F8-6D3075E8ED24}" srcOrd="1" destOrd="0" presId="urn:microsoft.com/office/officeart/2008/layout/HorizontalMultiLevelHierarchy"/>
    <dgm:cxn modelId="{BA83536F-2414-0B4B-8EC0-8E87A157B7EC}" type="presOf" srcId="{0A29615F-4A9C-2941-A951-D225B39CA0BC}" destId="{15F6AC51-26DA-DF4F-AEE0-09DB00B10CA3}" srcOrd="0" destOrd="0" presId="urn:microsoft.com/office/officeart/2008/layout/HorizontalMultiLevelHierarchy"/>
    <dgm:cxn modelId="{9610A3FB-76F0-CE41-986A-066B8D9BF2B5}" srcId="{811C5CD4-AD12-214D-BE74-96819BC36AD2}" destId="{B5BE3622-7FE9-FC49-BC37-09E2846EC428}" srcOrd="0" destOrd="0" parTransId="{70D269D8-97C9-664D-B5B3-77FAEE6B8C11}" sibTransId="{608D214D-B6A9-4245-BBA9-5945102E48A8}"/>
    <dgm:cxn modelId="{B605530A-E074-784F-A30C-119D834C0E4E}" type="presOf" srcId="{E8EFACDD-2637-2A47-88C3-FA9F6BB2EF65}" destId="{17E10DE1-0582-D34A-A22F-202033F06673}" srcOrd="1" destOrd="0" presId="urn:microsoft.com/office/officeart/2008/layout/HorizontalMultiLevelHierarchy"/>
    <dgm:cxn modelId="{5D3FF562-D52C-C94B-9E9D-ECF25B48D957}" type="presOf" srcId="{5AF7D4B3-7283-3A43-AF29-B644D1A12119}" destId="{EF5C294A-282F-ED44-9FBF-5C1101D7EFD3}" srcOrd="0" destOrd="0" presId="urn:microsoft.com/office/officeart/2008/layout/HorizontalMultiLevelHierarchy"/>
    <dgm:cxn modelId="{BBB4431E-6831-364F-ABF1-BB978105DCA2}" srcId="{8ABDD870-4C0F-B345-8DF3-C23E5C996E2F}" destId="{811C5CD4-AD12-214D-BE74-96819BC36AD2}" srcOrd="0" destOrd="0" parTransId="{1467BAA7-CE80-EC44-BA78-D04AD5C0010F}" sibTransId="{9911C6FC-CD9C-A44C-942E-15150C3D1A8B}"/>
    <dgm:cxn modelId="{810C2D2E-6870-494F-B659-5A6328879134}" srcId="{8ABDD870-4C0F-B345-8DF3-C23E5C996E2F}" destId="{833BFC71-90C6-D549-8203-09563F156F6C}" srcOrd="1" destOrd="0" parTransId="{5AF7D4B3-7283-3A43-AF29-B644D1A12119}" sibTransId="{F52787D2-AD5E-F847-A6D8-589DE1D14F0D}"/>
    <dgm:cxn modelId="{37BAB74B-2B06-6347-83CF-E7B3B3F3AB26}" type="presParOf" srcId="{05F2D9D5-2CEB-9546-9347-8BC9F3F4C24A}" destId="{AA07D501-6F8E-EF4F-B36F-5FBB848C0B74}" srcOrd="0" destOrd="0" presId="urn:microsoft.com/office/officeart/2008/layout/HorizontalMultiLevelHierarchy"/>
    <dgm:cxn modelId="{AC1F229A-A01C-2647-A7F8-3DF00ACEF1F2}" type="presParOf" srcId="{AA07D501-6F8E-EF4F-B36F-5FBB848C0B74}" destId="{6763ADE1-88AC-5E44-8724-D353242F4DA3}" srcOrd="0" destOrd="0" presId="urn:microsoft.com/office/officeart/2008/layout/HorizontalMultiLevelHierarchy"/>
    <dgm:cxn modelId="{FF67C2CD-08A1-4A44-8A94-43FFA9069218}" type="presParOf" srcId="{AA07D501-6F8E-EF4F-B36F-5FBB848C0B74}" destId="{C5E660E5-BFDF-2C49-8AC6-509C3C4F1E33}" srcOrd="1" destOrd="0" presId="urn:microsoft.com/office/officeart/2008/layout/HorizontalMultiLevelHierarchy"/>
    <dgm:cxn modelId="{38D33795-CEEA-2748-A086-99BCF9580C50}" type="presParOf" srcId="{C5E660E5-BFDF-2C49-8AC6-509C3C4F1E33}" destId="{1FF3EE61-0DE7-7847-96D1-AAFF7B3B471E}" srcOrd="0" destOrd="0" presId="urn:microsoft.com/office/officeart/2008/layout/HorizontalMultiLevelHierarchy"/>
    <dgm:cxn modelId="{1590AC35-F2FA-8D40-9125-DE4D9659DCF0}" type="presParOf" srcId="{1FF3EE61-0DE7-7847-96D1-AAFF7B3B471E}" destId="{17753B2C-A4E1-0940-94F8-6D3075E8ED24}" srcOrd="0" destOrd="0" presId="urn:microsoft.com/office/officeart/2008/layout/HorizontalMultiLevelHierarchy"/>
    <dgm:cxn modelId="{72FF968E-BD49-BB44-A250-B54638BF18A4}" type="presParOf" srcId="{C5E660E5-BFDF-2C49-8AC6-509C3C4F1E33}" destId="{88C35D42-F974-3242-853A-C84CB2A99366}" srcOrd="1" destOrd="0" presId="urn:microsoft.com/office/officeart/2008/layout/HorizontalMultiLevelHierarchy"/>
    <dgm:cxn modelId="{97A3DFD1-3A85-1049-B809-211D1C53CAF0}" type="presParOf" srcId="{88C35D42-F974-3242-853A-C84CB2A99366}" destId="{26BD5444-6F5D-8D4C-95DC-CBB61F3A904E}" srcOrd="0" destOrd="0" presId="urn:microsoft.com/office/officeart/2008/layout/HorizontalMultiLevelHierarchy"/>
    <dgm:cxn modelId="{3B34F538-9FB4-DA4A-89CB-2ABB004DE719}" type="presParOf" srcId="{88C35D42-F974-3242-853A-C84CB2A99366}" destId="{7C7FD23D-03F4-9D47-ABBA-1155EF712992}" srcOrd="1" destOrd="0" presId="urn:microsoft.com/office/officeart/2008/layout/HorizontalMultiLevelHierarchy"/>
    <dgm:cxn modelId="{11DCB15E-51C8-B04E-94C1-0A76A3543099}" type="presParOf" srcId="{7C7FD23D-03F4-9D47-ABBA-1155EF712992}" destId="{AB6E690B-1435-EF44-BC6E-8C3E8225570B}" srcOrd="0" destOrd="0" presId="urn:microsoft.com/office/officeart/2008/layout/HorizontalMultiLevelHierarchy"/>
    <dgm:cxn modelId="{3EB1100E-A9D1-4F41-A154-87F0EAF77AAA}" type="presParOf" srcId="{AB6E690B-1435-EF44-BC6E-8C3E8225570B}" destId="{E0B1DE07-A570-B449-B26F-484B7FBCD9B9}" srcOrd="0" destOrd="0" presId="urn:microsoft.com/office/officeart/2008/layout/HorizontalMultiLevelHierarchy"/>
    <dgm:cxn modelId="{7C11E8EC-1A79-4648-8D7E-E7E046947BE0}" type="presParOf" srcId="{7C7FD23D-03F4-9D47-ABBA-1155EF712992}" destId="{B76C2BAA-2A74-E342-811E-500CE4A4DACB}" srcOrd="1" destOrd="0" presId="urn:microsoft.com/office/officeart/2008/layout/HorizontalMultiLevelHierarchy"/>
    <dgm:cxn modelId="{E6B66165-2F0A-EB4A-9D04-77953B755119}" type="presParOf" srcId="{B76C2BAA-2A74-E342-811E-500CE4A4DACB}" destId="{A535DC82-60A9-C740-A929-C904119ABB6B}" srcOrd="0" destOrd="0" presId="urn:microsoft.com/office/officeart/2008/layout/HorizontalMultiLevelHierarchy"/>
    <dgm:cxn modelId="{28BAD7C8-9F82-DA4D-ABFE-763DB910FB96}" type="presParOf" srcId="{B76C2BAA-2A74-E342-811E-500CE4A4DACB}" destId="{49865014-6B0E-3441-BD13-2333F3FF4D44}" srcOrd="1" destOrd="0" presId="urn:microsoft.com/office/officeart/2008/layout/HorizontalMultiLevelHierarchy"/>
    <dgm:cxn modelId="{B9FCFD9F-3719-7C4A-8048-1F51837BF4C8}" type="presParOf" srcId="{7C7FD23D-03F4-9D47-ABBA-1155EF712992}" destId="{6F889E44-6CF7-A14D-8DEB-B9A6290D872F}" srcOrd="2" destOrd="0" presId="urn:microsoft.com/office/officeart/2008/layout/HorizontalMultiLevelHierarchy"/>
    <dgm:cxn modelId="{B9843EF8-951B-1347-96AE-D5443CD47401}" type="presParOf" srcId="{6F889E44-6CF7-A14D-8DEB-B9A6290D872F}" destId="{CFF815DD-B569-2241-9B54-E02B013500D9}" srcOrd="0" destOrd="0" presId="urn:microsoft.com/office/officeart/2008/layout/HorizontalMultiLevelHierarchy"/>
    <dgm:cxn modelId="{493D3B74-4513-4D43-B5A2-BF4BCB8BDC42}" type="presParOf" srcId="{7C7FD23D-03F4-9D47-ABBA-1155EF712992}" destId="{07E00905-0712-A748-BF60-93000025F97B}" srcOrd="3" destOrd="0" presId="urn:microsoft.com/office/officeart/2008/layout/HorizontalMultiLevelHierarchy"/>
    <dgm:cxn modelId="{5F94A0C7-C628-A146-8234-C659BEB4FD81}" type="presParOf" srcId="{07E00905-0712-A748-BF60-93000025F97B}" destId="{EECCA304-4F59-4242-969D-3038F748DBDC}" srcOrd="0" destOrd="0" presId="urn:microsoft.com/office/officeart/2008/layout/HorizontalMultiLevelHierarchy"/>
    <dgm:cxn modelId="{7756E6EC-3AC6-AD48-B111-C129C405399F}" type="presParOf" srcId="{07E00905-0712-A748-BF60-93000025F97B}" destId="{F3DE9433-5251-FC41-B1EC-13F7C1E0B345}" srcOrd="1" destOrd="0" presId="urn:microsoft.com/office/officeart/2008/layout/HorizontalMultiLevelHierarchy"/>
    <dgm:cxn modelId="{65316B3D-706C-8C42-98E7-08F79C5B94C6}" type="presParOf" srcId="{C5E660E5-BFDF-2C49-8AC6-509C3C4F1E33}" destId="{EF5C294A-282F-ED44-9FBF-5C1101D7EFD3}" srcOrd="2" destOrd="0" presId="urn:microsoft.com/office/officeart/2008/layout/HorizontalMultiLevelHierarchy"/>
    <dgm:cxn modelId="{56C260F7-73CB-C347-821B-75CA2DFB7077}" type="presParOf" srcId="{EF5C294A-282F-ED44-9FBF-5C1101D7EFD3}" destId="{03E59D62-F72F-6C42-92F3-311D9F3C4050}" srcOrd="0" destOrd="0" presId="urn:microsoft.com/office/officeart/2008/layout/HorizontalMultiLevelHierarchy"/>
    <dgm:cxn modelId="{0346454A-238A-8344-A3C6-1EF7EBCC9CF9}" type="presParOf" srcId="{C5E660E5-BFDF-2C49-8AC6-509C3C4F1E33}" destId="{21CBAF20-7EB0-324D-90D8-26BA1544CEE0}" srcOrd="3" destOrd="0" presId="urn:microsoft.com/office/officeart/2008/layout/HorizontalMultiLevelHierarchy"/>
    <dgm:cxn modelId="{12C9F656-61F0-B94E-AF15-E50D178D3952}" type="presParOf" srcId="{21CBAF20-7EB0-324D-90D8-26BA1544CEE0}" destId="{3C8ED603-9631-8D43-8AE9-40DD95FF20E1}" srcOrd="0" destOrd="0" presId="urn:microsoft.com/office/officeart/2008/layout/HorizontalMultiLevelHierarchy"/>
    <dgm:cxn modelId="{DCBDF337-B24F-684E-B007-84DC7AC81562}" type="presParOf" srcId="{21CBAF20-7EB0-324D-90D8-26BA1544CEE0}" destId="{1086D058-9ECE-1B4E-8040-DF0670125461}" srcOrd="1" destOrd="0" presId="urn:microsoft.com/office/officeart/2008/layout/HorizontalMultiLevelHierarchy"/>
    <dgm:cxn modelId="{731288BD-0DE5-6745-B9C6-57188EBA099E}" type="presParOf" srcId="{1086D058-9ECE-1B4E-8040-DF0670125461}" destId="{A8FB6885-52E8-054A-9442-6A028FB5C666}" srcOrd="0" destOrd="0" presId="urn:microsoft.com/office/officeart/2008/layout/HorizontalMultiLevelHierarchy"/>
    <dgm:cxn modelId="{6420A122-3829-CE46-BE97-462944FAD5B3}" type="presParOf" srcId="{A8FB6885-52E8-054A-9442-6A028FB5C666}" destId="{EEBAF2D4-F088-E542-A671-936E9383F939}" srcOrd="0" destOrd="0" presId="urn:microsoft.com/office/officeart/2008/layout/HorizontalMultiLevelHierarchy"/>
    <dgm:cxn modelId="{C753A93C-B066-D14C-A8EB-A3B4BD07A08D}" type="presParOf" srcId="{1086D058-9ECE-1B4E-8040-DF0670125461}" destId="{1976425F-6100-A04D-8E94-5908FF519AB9}" srcOrd="1" destOrd="0" presId="urn:microsoft.com/office/officeart/2008/layout/HorizontalMultiLevelHierarchy"/>
    <dgm:cxn modelId="{C5466A6B-AAD7-9045-B341-626654EF7394}" type="presParOf" srcId="{1976425F-6100-A04D-8E94-5908FF519AB9}" destId="{3B45968E-2D41-DE47-977A-5050AFD0C4D1}" srcOrd="0" destOrd="0" presId="urn:microsoft.com/office/officeart/2008/layout/HorizontalMultiLevelHierarchy"/>
    <dgm:cxn modelId="{F3913D16-B205-A64F-AEBB-0D94A69F71B8}" type="presParOf" srcId="{1976425F-6100-A04D-8E94-5908FF519AB9}" destId="{47E6B09A-5C34-8644-914B-1FF9D510681C}" srcOrd="1" destOrd="0" presId="urn:microsoft.com/office/officeart/2008/layout/HorizontalMultiLevelHierarchy"/>
    <dgm:cxn modelId="{2D8D2669-27EE-7943-910A-08379DC7B11C}" type="presParOf" srcId="{1086D058-9ECE-1B4E-8040-DF0670125461}" destId="{FA601548-21BE-6D45-BED6-0A5E02591670}" srcOrd="2" destOrd="0" presId="urn:microsoft.com/office/officeart/2008/layout/HorizontalMultiLevelHierarchy"/>
    <dgm:cxn modelId="{CEED3239-A537-C24A-A2D7-193B4DE35FB2}" type="presParOf" srcId="{FA601548-21BE-6D45-BED6-0A5E02591670}" destId="{17E10DE1-0582-D34A-A22F-202033F06673}" srcOrd="0" destOrd="0" presId="urn:microsoft.com/office/officeart/2008/layout/HorizontalMultiLevelHierarchy"/>
    <dgm:cxn modelId="{341D63EA-5533-2247-B460-F4D5B12DBE94}" type="presParOf" srcId="{1086D058-9ECE-1B4E-8040-DF0670125461}" destId="{87EDDA5E-45EF-C04E-87F7-553AFD5A0289}" srcOrd="3" destOrd="0" presId="urn:microsoft.com/office/officeart/2008/layout/HorizontalMultiLevelHierarchy"/>
    <dgm:cxn modelId="{1CA4A451-9964-EC40-B2DB-02D792C0C441}" type="presParOf" srcId="{87EDDA5E-45EF-C04E-87F7-553AFD5A0289}" destId="{15F6AC51-26DA-DF4F-AEE0-09DB00B10CA3}" srcOrd="0" destOrd="0" presId="urn:microsoft.com/office/officeart/2008/layout/HorizontalMultiLevelHierarchy"/>
    <dgm:cxn modelId="{3EE60F85-9ECB-3142-87B0-66C051CB82B7}" type="presParOf" srcId="{87EDDA5E-45EF-C04E-87F7-553AFD5A0289}" destId="{CD9D0962-A8E1-D743-8BC2-997BC8B6BAD0}" srcOrd="1" destOrd="0" presId="urn:microsoft.com/office/officeart/2008/layout/HorizontalMultiLevelHierarchy"/>
    <dgm:cxn modelId="{B77E831D-7607-D34F-AC09-8391DC0CE3E5}" type="presParOf" srcId="{1086D058-9ECE-1B4E-8040-DF0670125461}" destId="{CA8D549F-0DB0-4F40-82E4-5068F3FC4C1B}" srcOrd="4" destOrd="0" presId="urn:microsoft.com/office/officeart/2008/layout/HorizontalMultiLevelHierarchy"/>
    <dgm:cxn modelId="{AF27A189-D6F4-C04C-9DE4-F617473D2B03}" type="presParOf" srcId="{CA8D549F-0DB0-4F40-82E4-5068F3FC4C1B}" destId="{2D22BA3D-6DEF-1645-A643-50E8B6B01995}" srcOrd="0" destOrd="0" presId="urn:microsoft.com/office/officeart/2008/layout/HorizontalMultiLevelHierarchy"/>
    <dgm:cxn modelId="{829EF80A-FE33-CC47-9856-B3AFA346E3EA}" type="presParOf" srcId="{1086D058-9ECE-1B4E-8040-DF0670125461}" destId="{E9B36C7F-C9DB-5F4C-B290-638AC90981AA}" srcOrd="5" destOrd="0" presId="urn:microsoft.com/office/officeart/2008/layout/HorizontalMultiLevelHierarchy"/>
    <dgm:cxn modelId="{DAB048A0-20FA-AD4B-BEF8-7F03623B2909}" type="presParOf" srcId="{E9B36C7F-C9DB-5F4C-B290-638AC90981AA}" destId="{F97AFC61-D41B-3E49-900D-20756E7B2B85}" srcOrd="0" destOrd="0" presId="urn:microsoft.com/office/officeart/2008/layout/HorizontalMultiLevelHierarchy"/>
    <dgm:cxn modelId="{E5283E04-444B-624B-A2CE-DF3FB6CDEE0F}" type="presParOf" srcId="{E9B36C7F-C9DB-5F4C-B290-638AC90981AA}" destId="{EECF550F-8AAD-2C46-9FEF-D87FBF96AC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D549F-0DB0-4F40-82E4-5068F3FC4C1B}">
      <dsp:nvSpPr>
        <dsp:cNvPr id="0" name=""/>
        <dsp:cNvSpPr/>
      </dsp:nvSpPr>
      <dsp:spPr>
        <a:xfrm>
          <a:off x="4084612" y="3126174"/>
          <a:ext cx="482441" cy="919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220" y="0"/>
              </a:lnTo>
              <a:lnTo>
                <a:pt x="241220" y="919285"/>
              </a:lnTo>
              <a:lnTo>
                <a:pt x="482441" y="91928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99878" y="3559862"/>
        <a:ext cx="51909" cy="51909"/>
      </dsp:txXfrm>
    </dsp:sp>
    <dsp:sp modelId="{FA601548-21BE-6D45-BED6-0A5E02591670}">
      <dsp:nvSpPr>
        <dsp:cNvPr id="0" name=""/>
        <dsp:cNvSpPr/>
      </dsp:nvSpPr>
      <dsp:spPr>
        <a:xfrm>
          <a:off x="4084612" y="3080454"/>
          <a:ext cx="4824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441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13771" y="3114113"/>
        <a:ext cx="24122" cy="24122"/>
      </dsp:txXfrm>
    </dsp:sp>
    <dsp:sp modelId="{A8FB6885-52E8-054A-9442-6A028FB5C666}">
      <dsp:nvSpPr>
        <dsp:cNvPr id="0" name=""/>
        <dsp:cNvSpPr/>
      </dsp:nvSpPr>
      <dsp:spPr>
        <a:xfrm>
          <a:off x="4084612" y="2206889"/>
          <a:ext cx="482441" cy="919285"/>
        </a:xfrm>
        <a:custGeom>
          <a:avLst/>
          <a:gdLst/>
          <a:ahLst/>
          <a:cxnLst/>
          <a:rect l="0" t="0" r="0" b="0"/>
          <a:pathLst>
            <a:path>
              <a:moveTo>
                <a:pt x="0" y="919285"/>
              </a:moveTo>
              <a:lnTo>
                <a:pt x="241220" y="919285"/>
              </a:lnTo>
              <a:lnTo>
                <a:pt x="241220" y="0"/>
              </a:lnTo>
              <a:lnTo>
                <a:pt x="482441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99878" y="2640577"/>
        <a:ext cx="51909" cy="51909"/>
      </dsp:txXfrm>
    </dsp:sp>
    <dsp:sp modelId="{EF5C294A-282F-ED44-9FBF-5C1101D7EFD3}">
      <dsp:nvSpPr>
        <dsp:cNvPr id="0" name=""/>
        <dsp:cNvSpPr/>
      </dsp:nvSpPr>
      <dsp:spPr>
        <a:xfrm>
          <a:off x="1189965" y="1977067"/>
          <a:ext cx="482441" cy="1149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220" y="0"/>
              </a:lnTo>
              <a:lnTo>
                <a:pt x="241220" y="1149107"/>
              </a:lnTo>
              <a:lnTo>
                <a:pt x="482441" y="114910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00029" y="2520464"/>
        <a:ext cx="62313" cy="62313"/>
      </dsp:txXfrm>
    </dsp:sp>
    <dsp:sp modelId="{6F889E44-6CF7-A14D-8DEB-B9A6290D872F}">
      <dsp:nvSpPr>
        <dsp:cNvPr id="0" name=""/>
        <dsp:cNvSpPr/>
      </dsp:nvSpPr>
      <dsp:spPr>
        <a:xfrm>
          <a:off x="4084612" y="827960"/>
          <a:ext cx="482441" cy="45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220" y="0"/>
              </a:lnTo>
              <a:lnTo>
                <a:pt x="241220" y="459642"/>
              </a:lnTo>
              <a:lnTo>
                <a:pt x="482441" y="45964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09174" y="1041123"/>
        <a:ext cx="33317" cy="33317"/>
      </dsp:txXfrm>
    </dsp:sp>
    <dsp:sp modelId="{AB6E690B-1435-EF44-BC6E-8C3E8225570B}">
      <dsp:nvSpPr>
        <dsp:cNvPr id="0" name=""/>
        <dsp:cNvSpPr/>
      </dsp:nvSpPr>
      <dsp:spPr>
        <a:xfrm>
          <a:off x="4084612" y="368317"/>
          <a:ext cx="482441" cy="459642"/>
        </a:xfrm>
        <a:custGeom>
          <a:avLst/>
          <a:gdLst/>
          <a:ahLst/>
          <a:cxnLst/>
          <a:rect l="0" t="0" r="0" b="0"/>
          <a:pathLst>
            <a:path>
              <a:moveTo>
                <a:pt x="0" y="459642"/>
              </a:moveTo>
              <a:lnTo>
                <a:pt x="241220" y="459642"/>
              </a:lnTo>
              <a:lnTo>
                <a:pt x="241220" y="0"/>
              </a:lnTo>
              <a:lnTo>
                <a:pt x="482441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09174" y="581480"/>
        <a:ext cx="33317" cy="33317"/>
      </dsp:txXfrm>
    </dsp:sp>
    <dsp:sp modelId="{1FF3EE61-0DE7-7847-96D1-AAFF7B3B471E}">
      <dsp:nvSpPr>
        <dsp:cNvPr id="0" name=""/>
        <dsp:cNvSpPr/>
      </dsp:nvSpPr>
      <dsp:spPr>
        <a:xfrm>
          <a:off x="1189965" y="827960"/>
          <a:ext cx="482441" cy="1149107"/>
        </a:xfrm>
        <a:custGeom>
          <a:avLst/>
          <a:gdLst/>
          <a:ahLst/>
          <a:cxnLst/>
          <a:rect l="0" t="0" r="0" b="0"/>
          <a:pathLst>
            <a:path>
              <a:moveTo>
                <a:pt x="0" y="1149107"/>
              </a:moveTo>
              <a:lnTo>
                <a:pt x="241220" y="1149107"/>
              </a:lnTo>
              <a:lnTo>
                <a:pt x="241220" y="0"/>
              </a:lnTo>
              <a:lnTo>
                <a:pt x="482441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00029" y="1371357"/>
        <a:ext cx="62313" cy="62313"/>
      </dsp:txXfrm>
    </dsp:sp>
    <dsp:sp modelId="{6763ADE1-88AC-5E44-8724-D353242F4DA3}">
      <dsp:nvSpPr>
        <dsp:cNvPr id="0" name=""/>
        <dsp:cNvSpPr/>
      </dsp:nvSpPr>
      <dsp:spPr>
        <a:xfrm rot="16200000">
          <a:off x="-1113086" y="1609353"/>
          <a:ext cx="3870676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Languages</a:t>
          </a:r>
          <a:endParaRPr lang="en-US" sz="4800" kern="1200" dirty="0"/>
        </a:p>
      </dsp:txBody>
      <dsp:txXfrm>
        <a:off x="-1113086" y="1609353"/>
        <a:ext cx="3870676" cy="735428"/>
      </dsp:txXfrm>
    </dsp:sp>
    <dsp:sp modelId="{26BD5444-6F5D-8D4C-95DC-CBB61F3A904E}">
      <dsp:nvSpPr>
        <dsp:cNvPr id="0" name=""/>
        <dsp:cNvSpPr/>
      </dsp:nvSpPr>
      <dsp:spPr>
        <a:xfrm>
          <a:off x="1672406" y="460246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Imperative</a:t>
          </a:r>
          <a:endParaRPr lang="en-US" sz="4000" kern="1200" dirty="0"/>
        </a:p>
      </dsp:txBody>
      <dsp:txXfrm>
        <a:off x="1672406" y="460246"/>
        <a:ext cx="2412205" cy="735428"/>
      </dsp:txXfrm>
    </dsp:sp>
    <dsp:sp modelId="{A535DC82-60A9-C740-A929-C904119ABB6B}">
      <dsp:nvSpPr>
        <dsp:cNvPr id="0" name=""/>
        <dsp:cNvSpPr/>
      </dsp:nvSpPr>
      <dsp:spPr>
        <a:xfrm>
          <a:off x="4567053" y="603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Procedural</a:t>
          </a:r>
          <a:endParaRPr lang="en-US" sz="4000" kern="1200" dirty="0"/>
        </a:p>
      </dsp:txBody>
      <dsp:txXfrm>
        <a:off x="4567053" y="603"/>
        <a:ext cx="2412205" cy="735428"/>
      </dsp:txXfrm>
    </dsp:sp>
    <dsp:sp modelId="{EECCA304-4F59-4242-969D-3038F748DBDC}">
      <dsp:nvSpPr>
        <dsp:cNvPr id="0" name=""/>
        <dsp:cNvSpPr/>
      </dsp:nvSpPr>
      <dsp:spPr>
        <a:xfrm>
          <a:off x="4567053" y="919889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OO</a:t>
          </a:r>
          <a:endParaRPr lang="en-US" sz="4000" kern="1200" dirty="0"/>
        </a:p>
      </dsp:txBody>
      <dsp:txXfrm>
        <a:off x="4567053" y="919889"/>
        <a:ext cx="2412205" cy="735428"/>
      </dsp:txXfrm>
    </dsp:sp>
    <dsp:sp modelId="{3C8ED603-9631-8D43-8AE9-40DD95FF20E1}">
      <dsp:nvSpPr>
        <dsp:cNvPr id="0" name=""/>
        <dsp:cNvSpPr/>
      </dsp:nvSpPr>
      <dsp:spPr>
        <a:xfrm>
          <a:off x="1672406" y="2758460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Declarative</a:t>
          </a:r>
          <a:endParaRPr lang="en-US" sz="4000" kern="1200" dirty="0"/>
        </a:p>
      </dsp:txBody>
      <dsp:txXfrm>
        <a:off x="1672406" y="2758460"/>
        <a:ext cx="2412205" cy="735428"/>
      </dsp:txXfrm>
    </dsp:sp>
    <dsp:sp modelId="{3B45968E-2D41-DE47-977A-5050AFD0C4D1}">
      <dsp:nvSpPr>
        <dsp:cNvPr id="0" name=""/>
        <dsp:cNvSpPr/>
      </dsp:nvSpPr>
      <dsp:spPr>
        <a:xfrm>
          <a:off x="4567053" y="1839174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Functional</a:t>
          </a:r>
          <a:endParaRPr lang="en-US" sz="4000" kern="1200" dirty="0"/>
        </a:p>
      </dsp:txBody>
      <dsp:txXfrm>
        <a:off x="4567053" y="1839174"/>
        <a:ext cx="2412205" cy="735428"/>
      </dsp:txXfrm>
    </dsp:sp>
    <dsp:sp modelId="{15F6AC51-26DA-DF4F-AEE0-09DB00B10CA3}">
      <dsp:nvSpPr>
        <dsp:cNvPr id="0" name=""/>
        <dsp:cNvSpPr/>
      </dsp:nvSpPr>
      <dsp:spPr>
        <a:xfrm>
          <a:off x="4567053" y="2758460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Data flow</a:t>
          </a:r>
          <a:endParaRPr lang="en-US" sz="4000" kern="1200" dirty="0"/>
        </a:p>
      </dsp:txBody>
      <dsp:txXfrm>
        <a:off x="4567053" y="2758460"/>
        <a:ext cx="2412205" cy="735428"/>
      </dsp:txXfrm>
    </dsp:sp>
    <dsp:sp modelId="{F97AFC61-D41B-3E49-900D-20756E7B2B85}">
      <dsp:nvSpPr>
        <dsp:cNvPr id="0" name=""/>
        <dsp:cNvSpPr/>
      </dsp:nvSpPr>
      <dsp:spPr>
        <a:xfrm>
          <a:off x="4567053" y="3677746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Logic</a:t>
          </a:r>
          <a:endParaRPr lang="en-US" sz="4000" kern="1200" dirty="0"/>
        </a:p>
      </dsp:txBody>
      <dsp:txXfrm>
        <a:off x="4567053" y="3677746"/>
        <a:ext cx="2412205" cy="735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75764-E1B5-4746-A076-3F7A8268FEE2}" type="datetimeFigureOut">
              <a:rPr lang="en-US" smtClean="0"/>
              <a:t>7/31/14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06B90-7C2D-F045-8B9F-9B8CA86B5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7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2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06B90-7C2D-F045-8B9F-9B8CA86B52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5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www.zazzle.co.uk</a:t>
            </a:r>
            <a:r>
              <a:rPr lang="en-US" dirty="0" smtClean="0"/>
              <a:t>/</a:t>
            </a:r>
            <a:r>
              <a:rPr lang="en-US" dirty="0" err="1" smtClean="0"/>
              <a:t>consideredharmful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06B90-7C2D-F045-8B9F-9B8CA86B52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6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File:Witten_Blackboard.jpg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06B90-7C2D-F045-8B9F-9B8CA86B52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94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File:Witten_Blackboard.jpg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06B90-7C2D-F045-8B9F-9B8CA86B52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94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File:Bananas_white_background.jpg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06B90-7C2D-F045-8B9F-9B8CA86B52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7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3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3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62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5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52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0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6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8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3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6529C-4640-604F-816B-AD9683D5B266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506A2-F41A-1845-A553-61F823A3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3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6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98912"/>
            <a:ext cx="9183380" cy="68875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89628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512468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0" y="9071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00050" y="4512468"/>
            <a:ext cx="3028950" cy="123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presented by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3900" dirty="0" smtClean="0">
                <a:solidFill>
                  <a:prstClr val="white">
                    <a:lumMod val="85000"/>
                  </a:prstClr>
                </a:solidFill>
              </a:rPr>
              <a:t>Bryan Hunter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85000"/>
                  </a:prstClr>
                </a:solidFill>
              </a:rPr>
              <a:t>CTO Firefly Logic</a:t>
            </a:r>
            <a:endParaRPr lang="en-US" sz="1200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4" y="5771629"/>
            <a:ext cx="1563829" cy="6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5665609" y="4185428"/>
            <a:ext cx="3048000" cy="212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bryan_hunter</a:t>
            </a:r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0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@PHINUG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fsharp</a:t>
            </a: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NashFP</a:t>
            </a:r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 </a:t>
            </a: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or </a:t>
            </a:r>
            <a:r>
              <a:rPr lang="en-US" sz="2000" i="1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000" i="1" dirty="0" err="1" smtClean="0">
                <a:solidFill>
                  <a:prstClr val="white">
                    <a:lumMod val="95000"/>
                  </a:prstClr>
                </a:solidFill>
              </a:rPr>
              <a:t>ManilaFP</a:t>
            </a:r>
            <a:endParaRPr lang="en-US" sz="2000" i="1" dirty="0" smtClean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1131" y="214645"/>
            <a:ext cx="64624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193675" dist="38100" dir="2700000" algn="tl" rotWithShape="0">
                    <a:srgbClr val="000000">
                      <a:alpha val="85000"/>
                    </a:srgbClr>
                  </a:outerShdw>
                </a:effectLst>
              </a:rPr>
              <a:t>Functional programming: </a:t>
            </a:r>
            <a:br>
              <a:rPr lang="en-US" sz="4400" dirty="0" smtClean="0">
                <a:solidFill>
                  <a:schemeClr val="bg1"/>
                </a:solidFill>
                <a:effectLst>
                  <a:outerShdw blurRad="193675" dist="38100" dir="2700000" algn="tl" rotWithShape="0">
                    <a:srgbClr val="000000">
                      <a:alpha val="85000"/>
                    </a:srgbClr>
                  </a:outerShdw>
                </a:effectLst>
              </a:rPr>
            </a:br>
            <a:r>
              <a:rPr lang="en-US" sz="4000" dirty="0" smtClean="0">
                <a:solidFill>
                  <a:schemeClr val="bg1"/>
                </a:solidFill>
                <a:effectLst>
                  <a:outerShdw blurRad="193675" dist="38100" dir="2700000" algn="tl" rotWithShape="0">
                    <a:srgbClr val="000000">
                      <a:alpha val="85000"/>
                    </a:srgbClr>
                  </a:outerShdw>
                </a:effectLst>
              </a:rPr>
              <a:t>a jump start for C# </a:t>
            </a:r>
            <a:r>
              <a:rPr lang="en-US" sz="4000" dirty="0" err="1" smtClean="0">
                <a:solidFill>
                  <a:schemeClr val="bg1"/>
                </a:solidFill>
                <a:effectLst>
                  <a:outerShdw blurRad="193675" dist="38100" dir="2700000" algn="tl" rotWithShape="0">
                    <a:srgbClr val="000000">
                      <a:alpha val="85000"/>
                    </a:srgbClr>
                  </a:outerShdw>
                </a:effectLst>
              </a:rPr>
              <a:t>devs</a:t>
            </a:r>
            <a:endParaRPr lang="en-US" sz="4000" dirty="0">
              <a:solidFill>
                <a:schemeClr val="bg1"/>
              </a:solidFill>
              <a:effectLst>
                <a:outerShdw blurRad="193675" dist="38100" dir="2700000" algn="tl" rotWithShape="0">
                  <a:srgbClr val="000000">
                    <a:alpha val="85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2765" y="71721"/>
            <a:ext cx="1670844" cy="16708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20300" y="1792110"/>
            <a:ext cx="1946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Philippine .NET UG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562100"/>
            <a:ext cx="6172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3021" y="1479479"/>
            <a:ext cx="717476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Referential Transparency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Immutability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Recursio</a:t>
            </a:r>
            <a:r>
              <a:rPr lang="en-US" sz="4000" dirty="0" smtClean="0">
                <a:solidFill>
                  <a:schemeClr val="bg1"/>
                </a:solidFill>
              </a:rPr>
              <a:t>n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Higher Order Functions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Pattern Matching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Code as Data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Separation of Data from Behavior</a:t>
            </a:r>
            <a:endParaRPr lang="en-US" sz="4000" dirty="0" smtClean="0">
              <a:solidFill>
                <a:schemeClr val="bg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 </a:t>
            </a:r>
            <a:r>
              <a:rPr lang="en-US" b="1" dirty="0" smtClean="0">
                <a:solidFill>
                  <a:schemeClr val="bg1"/>
                </a:solidFill>
              </a:rPr>
              <a:t>Slide of </a:t>
            </a:r>
            <a:r>
              <a:rPr lang="en-US" b="1" dirty="0" smtClean="0">
                <a:solidFill>
                  <a:schemeClr val="bg1"/>
                </a:solidFill>
              </a:rPr>
              <a:t>Scary Terms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2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4" y="2873615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FF"/>
                </a:solidFill>
              </a:rPr>
              <a:t>Referential Transparency</a:t>
            </a: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5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Transparency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9634" y="2280568"/>
            <a:ext cx="3048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</a:t>
            </a:r>
            <a:r>
              <a:rPr lang="en-US" sz="4000" dirty="0" err="1" smtClean="0">
                <a:latin typeface="Consolas"/>
                <a:cs typeface="Consolas"/>
              </a:rPr>
              <a:t>x,y</a:t>
            </a:r>
            <a:r>
              <a:rPr lang="en-US" sz="4000" dirty="0" smtClean="0">
                <a:latin typeface="Consolas"/>
                <a:cs typeface="Consolas"/>
              </a:rPr>
              <a:t>)=</a:t>
            </a:r>
            <a:r>
              <a:rPr lang="en-US" sz="4000" dirty="0" err="1" smtClean="0">
                <a:latin typeface="Consolas"/>
                <a:cs typeface="Consolas"/>
              </a:rPr>
              <a:t>x+y</a:t>
            </a:r>
            <a:endParaRPr lang="en-US" sz="4000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79" y="3448245"/>
            <a:ext cx="1524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8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79" y="3448245"/>
            <a:ext cx="1524000" cy="139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Transparency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9634" y="2280568"/>
            <a:ext cx="3048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</a:t>
            </a:r>
            <a:r>
              <a:rPr lang="en-US" sz="4000" dirty="0" err="1" smtClean="0">
                <a:latin typeface="Consolas"/>
                <a:cs typeface="Consolas"/>
              </a:rPr>
              <a:t>x,y</a:t>
            </a:r>
            <a:r>
              <a:rPr lang="en-US" sz="4000" dirty="0" smtClean="0">
                <a:latin typeface="Consolas"/>
                <a:cs typeface="Consolas"/>
              </a:rPr>
              <a:t>)=</a:t>
            </a:r>
            <a:r>
              <a:rPr lang="en-US" sz="4000" dirty="0" err="1" smtClean="0">
                <a:latin typeface="Consolas"/>
                <a:cs typeface="Consolas"/>
              </a:rPr>
              <a:t>x+y</a:t>
            </a:r>
            <a:endParaRPr lang="en-US" sz="4000" dirty="0">
              <a:latin typeface="Consolas"/>
              <a:cs typeface="Consolas"/>
            </a:endParaRPr>
          </a:p>
        </p:txBody>
      </p:sp>
      <p:pic>
        <p:nvPicPr>
          <p:cNvPr id="7" name="Picture 6" descr="LS00329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92" y="3015175"/>
            <a:ext cx="842019" cy="1466373"/>
          </a:xfrm>
          <a:prstGeom prst="rect">
            <a:avLst/>
          </a:prstGeom>
        </p:spPr>
      </p:pic>
      <p:pic>
        <p:nvPicPr>
          <p:cNvPr id="8" name="Picture 7" descr="200377276-0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19">
            <a:off x="3882533" y="3317330"/>
            <a:ext cx="439860" cy="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9" y="3450359"/>
            <a:ext cx="1524000" cy="139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Transparency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090" y="2280568"/>
            <a:ext cx="3048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</a:t>
            </a:r>
            <a:r>
              <a:rPr lang="en-US" sz="4000" dirty="0" err="1" smtClean="0">
                <a:latin typeface="Consolas"/>
                <a:cs typeface="Consolas"/>
              </a:rPr>
              <a:t>x,y</a:t>
            </a:r>
            <a:r>
              <a:rPr lang="en-US" sz="4000" dirty="0" smtClean="0">
                <a:latin typeface="Consolas"/>
                <a:cs typeface="Consolas"/>
              </a:rPr>
              <a:t>)=</a:t>
            </a:r>
            <a:r>
              <a:rPr lang="en-US" sz="4000" dirty="0" err="1" smtClean="0">
                <a:latin typeface="Consolas"/>
                <a:cs typeface="Consolas"/>
              </a:rPr>
              <a:t>x+y</a:t>
            </a: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6849" y="2280568"/>
            <a:ext cx="3004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Consolas"/>
                <a:cs typeface="Consolas"/>
              </a:rPr>
              <a:t>f(</a:t>
            </a:r>
            <a:r>
              <a:rPr lang="en-US" sz="4000" dirty="0" err="1" smtClean="0">
                <a:latin typeface="Consolas"/>
                <a:cs typeface="Consolas"/>
              </a:rPr>
              <a:t>x,y</a:t>
            </a:r>
            <a:r>
              <a:rPr lang="en-US" sz="4000" dirty="0" smtClean="0">
                <a:latin typeface="Consolas"/>
                <a:cs typeface="Consolas"/>
              </a:rPr>
              <a:t>)=</a:t>
            </a:r>
            <a:r>
              <a:rPr lang="en-US" sz="4000" dirty="0" err="1" smtClean="0">
                <a:latin typeface="Consolas"/>
                <a:cs typeface="Consolas"/>
              </a:rPr>
              <a:t>x+y</a:t>
            </a:r>
            <a:endParaRPr lang="en-US" sz="4000" dirty="0">
              <a:latin typeface="Consolas"/>
              <a:cs typeface="Consola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545261" y="3448245"/>
            <a:ext cx="1524000" cy="1397000"/>
            <a:chOff x="5545261" y="3448245"/>
            <a:chExt cx="1524000" cy="1397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5261" y="3448245"/>
              <a:ext cx="1524000" cy="1397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45261" y="3448245"/>
              <a:ext cx="1524000" cy="1397000"/>
            </a:xfrm>
            <a:prstGeom prst="rect">
              <a:avLst/>
            </a:prstGeom>
          </p:spPr>
        </p:pic>
        <p:pic>
          <p:nvPicPr>
            <p:cNvPr id="10" name="Picture 9" descr="AA00309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3730">
              <a:off x="5653951" y="3617619"/>
              <a:ext cx="554590" cy="420909"/>
            </a:xfrm>
            <a:prstGeom prst="rect">
              <a:avLst/>
            </a:prstGeom>
          </p:spPr>
        </p:pic>
      </p:grpSp>
      <p:pic>
        <p:nvPicPr>
          <p:cNvPr id="14" name="Picture 13" descr="LS00329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09" y="2994649"/>
            <a:ext cx="842019" cy="1466373"/>
          </a:xfrm>
          <a:prstGeom prst="rect">
            <a:avLst/>
          </a:prstGeom>
        </p:spPr>
      </p:pic>
      <p:pic>
        <p:nvPicPr>
          <p:cNvPr id="15" name="Picture 14" descr="200377276-0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19">
            <a:off x="1692843" y="3317330"/>
            <a:ext cx="439860" cy="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60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9" y="3450359"/>
            <a:ext cx="1524000" cy="139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Transparency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090" y="2280568"/>
            <a:ext cx="3048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</a:t>
            </a:r>
            <a:r>
              <a:rPr lang="en-US" sz="4000" dirty="0" err="1" smtClean="0">
                <a:latin typeface="Consolas"/>
                <a:cs typeface="Consolas"/>
              </a:rPr>
              <a:t>x,y</a:t>
            </a:r>
            <a:r>
              <a:rPr lang="en-US" sz="4000" dirty="0" smtClean="0">
                <a:latin typeface="Consolas"/>
                <a:cs typeface="Consolas"/>
              </a:rPr>
              <a:t>)=</a:t>
            </a:r>
            <a:r>
              <a:rPr lang="en-US" sz="4000" dirty="0" err="1" smtClean="0">
                <a:latin typeface="Consolas"/>
                <a:cs typeface="Consolas"/>
              </a:rPr>
              <a:t>x+y</a:t>
            </a: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5027" y="2280568"/>
            <a:ext cx="3048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</a:t>
            </a:r>
            <a:r>
              <a:rPr lang="en-US" sz="4000" dirty="0" err="1" smtClean="0">
                <a:latin typeface="Consolas"/>
                <a:cs typeface="Consolas"/>
              </a:rPr>
              <a:t>x,b</a:t>
            </a:r>
            <a:r>
              <a:rPr lang="en-US" sz="4000" dirty="0" smtClean="0">
                <a:latin typeface="Consolas"/>
                <a:cs typeface="Consolas"/>
              </a:rPr>
              <a:t>)=x-b</a:t>
            </a:r>
            <a:endParaRPr lang="en-US" sz="4000" dirty="0">
              <a:latin typeface="Consolas"/>
              <a:cs typeface="Consola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61" y="3448245"/>
            <a:ext cx="1524000" cy="139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61" y="3448245"/>
            <a:ext cx="1524000" cy="1397000"/>
          </a:xfrm>
          <a:prstGeom prst="rect">
            <a:avLst/>
          </a:prstGeom>
        </p:spPr>
      </p:pic>
      <p:pic>
        <p:nvPicPr>
          <p:cNvPr id="10" name="Picture 9" descr="AA00309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3730">
            <a:off x="5653951" y="3617619"/>
            <a:ext cx="554590" cy="420909"/>
          </a:xfrm>
          <a:prstGeom prst="rect">
            <a:avLst/>
          </a:prstGeom>
        </p:spPr>
      </p:pic>
      <p:pic>
        <p:nvPicPr>
          <p:cNvPr id="11" name="Picture 10" descr="E0021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6750">
            <a:off x="6379395" y="3999114"/>
            <a:ext cx="187229" cy="676013"/>
          </a:xfrm>
          <a:prstGeom prst="rect">
            <a:avLst/>
          </a:prstGeom>
        </p:spPr>
      </p:pic>
      <p:pic>
        <p:nvPicPr>
          <p:cNvPr id="14" name="Picture 13" descr="LS00329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09" y="2994649"/>
            <a:ext cx="842019" cy="1466373"/>
          </a:xfrm>
          <a:prstGeom prst="rect">
            <a:avLst/>
          </a:prstGeom>
        </p:spPr>
      </p:pic>
      <p:pic>
        <p:nvPicPr>
          <p:cNvPr id="15" name="Picture 14" descr="200377276-0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19">
            <a:off x="1692843" y="3317330"/>
            <a:ext cx="439860" cy="6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9" y="3450359"/>
            <a:ext cx="1524000" cy="139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Transparency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090" y="2280568"/>
            <a:ext cx="3048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</a:t>
            </a:r>
            <a:r>
              <a:rPr lang="en-US" sz="4000" dirty="0" err="1" smtClean="0">
                <a:latin typeface="Consolas"/>
                <a:cs typeface="Consolas"/>
              </a:rPr>
              <a:t>x,y</a:t>
            </a:r>
            <a:r>
              <a:rPr lang="en-US" sz="4000" dirty="0" smtClean="0">
                <a:latin typeface="Consolas"/>
                <a:cs typeface="Consolas"/>
              </a:rPr>
              <a:t>)=</a:t>
            </a:r>
            <a:r>
              <a:rPr lang="en-US" sz="4000" dirty="0" err="1" smtClean="0">
                <a:latin typeface="Consolas"/>
                <a:cs typeface="Consolas"/>
              </a:rPr>
              <a:t>x+y</a:t>
            </a: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5027" y="2280568"/>
            <a:ext cx="3048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</a:t>
            </a:r>
            <a:r>
              <a:rPr lang="en-US" sz="4000" dirty="0" err="1" smtClean="0">
                <a:latin typeface="Consolas"/>
                <a:cs typeface="Consolas"/>
              </a:rPr>
              <a:t>x,b</a:t>
            </a:r>
            <a:r>
              <a:rPr lang="en-US" sz="4000" dirty="0" smtClean="0">
                <a:latin typeface="Consolas"/>
                <a:cs typeface="Consolas"/>
              </a:rPr>
              <a:t>)=x-b</a:t>
            </a:r>
            <a:endParaRPr lang="en-US" sz="4000" dirty="0">
              <a:latin typeface="Consolas"/>
              <a:cs typeface="Consola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61" y="3448245"/>
            <a:ext cx="1524000" cy="139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61" y="3448245"/>
            <a:ext cx="1524000" cy="1397000"/>
          </a:xfrm>
          <a:prstGeom prst="rect">
            <a:avLst/>
          </a:prstGeom>
        </p:spPr>
      </p:pic>
      <p:pic>
        <p:nvPicPr>
          <p:cNvPr id="10" name="Picture 9" descr="AA00309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3730">
            <a:off x="5653951" y="3617619"/>
            <a:ext cx="554590" cy="420909"/>
          </a:xfrm>
          <a:prstGeom prst="rect">
            <a:avLst/>
          </a:prstGeom>
        </p:spPr>
      </p:pic>
      <p:pic>
        <p:nvPicPr>
          <p:cNvPr id="11" name="Picture 10" descr="E0021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6750">
            <a:off x="6379395" y="3999114"/>
            <a:ext cx="187229" cy="676013"/>
          </a:xfrm>
          <a:prstGeom prst="rect">
            <a:avLst/>
          </a:prstGeom>
        </p:spPr>
      </p:pic>
      <p:pic>
        <p:nvPicPr>
          <p:cNvPr id="14" name="Picture 13" descr="LS00329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09" y="2994649"/>
            <a:ext cx="842019" cy="1466373"/>
          </a:xfrm>
          <a:prstGeom prst="rect">
            <a:avLst/>
          </a:prstGeom>
        </p:spPr>
      </p:pic>
      <p:pic>
        <p:nvPicPr>
          <p:cNvPr id="15" name="Picture 14" descr="200377276-0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19">
            <a:off x="1692843" y="3317330"/>
            <a:ext cx="439860" cy="602968"/>
          </a:xfrm>
          <a:prstGeom prst="rect">
            <a:avLst/>
          </a:prstGeom>
        </p:spPr>
      </p:pic>
      <p:pic>
        <p:nvPicPr>
          <p:cNvPr id="12" name="Picture 11" descr="AA0096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54" y="4148834"/>
            <a:ext cx="1619996" cy="10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9" y="3450359"/>
            <a:ext cx="1524000" cy="139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Referential Transparency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090" y="2280568"/>
            <a:ext cx="3048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</a:t>
            </a:r>
            <a:r>
              <a:rPr lang="en-US" sz="4000" dirty="0" err="1" smtClean="0">
                <a:latin typeface="Consolas"/>
                <a:cs typeface="Consolas"/>
              </a:rPr>
              <a:t>x,y</a:t>
            </a:r>
            <a:r>
              <a:rPr lang="en-US" sz="4000" dirty="0" smtClean="0">
                <a:latin typeface="Consolas"/>
                <a:cs typeface="Consolas"/>
              </a:rPr>
              <a:t>)=</a:t>
            </a:r>
            <a:r>
              <a:rPr lang="en-US" sz="4000" dirty="0" err="1" smtClean="0">
                <a:latin typeface="Consolas"/>
                <a:cs typeface="Consolas"/>
              </a:rPr>
              <a:t>x+y</a:t>
            </a: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5027" y="2280568"/>
            <a:ext cx="3048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</a:t>
            </a:r>
            <a:r>
              <a:rPr lang="en-US" sz="4000" dirty="0" err="1" smtClean="0">
                <a:latin typeface="Consolas"/>
                <a:cs typeface="Consolas"/>
              </a:rPr>
              <a:t>x,b</a:t>
            </a:r>
            <a:r>
              <a:rPr lang="en-US" sz="4000" dirty="0" smtClean="0">
                <a:latin typeface="Consolas"/>
                <a:cs typeface="Consolas"/>
              </a:rPr>
              <a:t>)=x-b</a:t>
            </a:r>
            <a:endParaRPr lang="en-US" sz="4000" dirty="0">
              <a:latin typeface="Consolas"/>
              <a:cs typeface="Consola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61" y="3448245"/>
            <a:ext cx="1524000" cy="139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261" y="3448245"/>
            <a:ext cx="1524000" cy="1397000"/>
          </a:xfrm>
          <a:prstGeom prst="rect">
            <a:avLst/>
          </a:prstGeom>
        </p:spPr>
      </p:pic>
      <p:pic>
        <p:nvPicPr>
          <p:cNvPr id="10" name="Picture 9" descr="AA00309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3730">
            <a:off x="5653951" y="3617619"/>
            <a:ext cx="554590" cy="420909"/>
          </a:xfrm>
          <a:prstGeom prst="rect">
            <a:avLst/>
          </a:prstGeom>
        </p:spPr>
      </p:pic>
      <p:pic>
        <p:nvPicPr>
          <p:cNvPr id="11" name="Picture 10" descr="E0021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26750">
            <a:off x="6379395" y="3999114"/>
            <a:ext cx="187229" cy="676013"/>
          </a:xfrm>
          <a:prstGeom prst="rect">
            <a:avLst/>
          </a:prstGeom>
        </p:spPr>
      </p:pic>
      <p:pic>
        <p:nvPicPr>
          <p:cNvPr id="14" name="Picture 13" descr="LS00329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09" y="2994649"/>
            <a:ext cx="842019" cy="1466373"/>
          </a:xfrm>
          <a:prstGeom prst="rect">
            <a:avLst/>
          </a:prstGeom>
        </p:spPr>
      </p:pic>
      <p:pic>
        <p:nvPicPr>
          <p:cNvPr id="15" name="Picture 14" descr="200377276-0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19">
            <a:off x="1692843" y="3317330"/>
            <a:ext cx="439860" cy="602968"/>
          </a:xfrm>
          <a:prstGeom prst="rect">
            <a:avLst/>
          </a:prstGeom>
        </p:spPr>
      </p:pic>
      <p:pic>
        <p:nvPicPr>
          <p:cNvPr id="3" name="Picture 2" descr="AA04968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4" y="4896243"/>
            <a:ext cx="2236406" cy="2365785"/>
          </a:xfrm>
          <a:prstGeom prst="rect">
            <a:avLst/>
          </a:prstGeom>
        </p:spPr>
      </p:pic>
      <p:pic>
        <p:nvPicPr>
          <p:cNvPr id="5" name="Picture 4" descr="AA04968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086" y="4315208"/>
            <a:ext cx="1949479" cy="2045355"/>
          </a:xfrm>
          <a:prstGeom prst="rect">
            <a:avLst/>
          </a:prstGeom>
        </p:spPr>
      </p:pic>
      <p:pic>
        <p:nvPicPr>
          <p:cNvPr id="6" name="Picture 5" descr="AA04969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45" y="4896243"/>
            <a:ext cx="2209688" cy="1976635"/>
          </a:xfrm>
          <a:prstGeom prst="rect">
            <a:avLst/>
          </a:prstGeom>
        </p:spPr>
      </p:pic>
      <p:pic>
        <p:nvPicPr>
          <p:cNvPr id="17" name="Picture 16" descr="7749816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07" y="2805741"/>
            <a:ext cx="2567209" cy="44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6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85 -0.37202 C 0.00069 -0.38543 -0.08659 -0.39723 -0.11782 -0.39723 C -0.31095 -0.39723 -0.50911 -0.2074 -0.50911 -0.01734 C -0.50911 -0.11145 -0.60889 -0.20532 -0.70241 -0.20532 C -0.80184 -0.20532 -0.89554 -0.11145 -0.89554 -0.01734 C -0.89554 -0.06451 -0.94517 -0.11145 -0.9948 -0.11145 C -1.04442 -0.11145 -1.09388 -0.06451 -1.09388 -0.01734 C -1.09388 -0.04139 -1.11886 -0.06451 -1.14333 -0.06451 C -1.16797 -0.06451 -1.19278 -0.03908 -1.19278 -0.01734 C -1.19278 -0.02844 -1.20528 -0.04139 -1.2169 -0.04139 C -1.22332 -0.04139 -1.24206 -0.02844 -1.24206 -0.01734 C -1.24206 -0.02312 -1.24814 -0.02844 -1.25473 -0.02844 C -1.25473 -0.03075 -1.2674 -0.02312 -1.2674 -0.01734 C -1.2674 -0.02081 -1.2674 -0.02312 -1.27416 -0.02312 C -1.27416 -0.02081 -1.28058 -0.02081 -1.28058 -0.01734 C -1.28058 -0.02081 -1.28058 -0.02312 -1.28058 -0.02081 C -1.28718 -0.02081 -1.28718 -0.02312 -1.28718 -0.01734 C -1.2936 -0.01734 -1.2936 -0.02081 -1.2936 -0.02312 C -1.30054 -0.02081 -1.30054 -0.02312 -1.30054 -0.01734 " pathEditMode="relative" rAng="0" ptsTypes="fffffffffffffffffff">
                                      <p:cBhvr>
                                        <p:cTn id="20" dur="2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320" y="164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Bananas white backgr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-40386"/>
            <a:ext cx="10363200" cy="69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29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>
                <a:solidFill>
                  <a:schemeClr val="bg1"/>
                </a:solidFill>
              </a:rPr>
              <a:t>?</a:t>
            </a:r>
            <a:endParaRPr lang="en-US" sz="3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4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4" y="2873615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FF"/>
                </a:solidFill>
              </a:rPr>
              <a:t>Immutability</a:t>
            </a: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55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7463" y="1452405"/>
            <a:ext cx="3402232" cy="183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0" tIns="457200" rIns="182880" bIns="457200" rtlCol="0">
            <a:noAutofit/>
          </a:bodyPr>
          <a:lstStyle/>
          <a:p>
            <a:r>
              <a:rPr lang="en-US" sz="2800" dirty="0" err="1" smtClean="0"/>
              <a:t>CompSci</a:t>
            </a:r>
            <a:r>
              <a:rPr lang="en-US" sz="2800" dirty="0" smtClean="0"/>
              <a:t> 101 </a:t>
            </a:r>
            <a:br>
              <a:rPr lang="en-US" sz="2800" dirty="0" smtClean="0"/>
            </a:br>
            <a:r>
              <a:rPr lang="en-US" sz="2800" dirty="0" smtClean="0"/>
              <a:t>X</a:t>
            </a:r>
            <a:r>
              <a:rPr lang="en-US" sz="2800" dirty="0"/>
              <a:t> = </a:t>
            </a:r>
            <a:r>
              <a:rPr lang="en-US" sz="2800" dirty="0" smtClean="0"/>
              <a:t>X</a:t>
            </a:r>
            <a:r>
              <a:rPr lang="en-US" sz="2800" dirty="0"/>
              <a:t> + 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07462" y="3607565"/>
            <a:ext cx="3402233" cy="183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0" tIns="457200" rIns="182880" bIns="457200" rtlCol="0">
            <a:noAutofit/>
          </a:bodyPr>
          <a:lstStyle/>
          <a:p>
            <a:r>
              <a:rPr lang="en-US" sz="2800" dirty="0" smtClean="0"/>
              <a:t>High school math </a:t>
            </a:r>
            <a:br>
              <a:rPr lang="en-US" sz="2800" dirty="0" smtClean="0"/>
            </a:br>
            <a:r>
              <a:rPr lang="en-US" sz="2800" dirty="0" smtClean="0"/>
              <a:t>X</a:t>
            </a:r>
            <a:r>
              <a:rPr lang="en-US" sz="2800" dirty="0"/>
              <a:t> = </a:t>
            </a:r>
            <a:r>
              <a:rPr lang="en-US" sz="2800" dirty="0" smtClean="0"/>
              <a:t>X</a:t>
            </a:r>
            <a:r>
              <a:rPr lang="en-US" sz="2800" dirty="0"/>
              <a:t> + </a:t>
            </a:r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706603" y="1949582"/>
            <a:ext cx="37928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dirty="0" smtClean="0"/>
              <a:t>Increment!</a:t>
            </a:r>
            <a:endParaRPr lang="en-US" sz="6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636675" y="4021039"/>
            <a:ext cx="3922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“F” You fail!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6077" y="1319177"/>
            <a:ext cx="6818616" cy="480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0" tIns="457200" rIns="182880" bIns="457200" rtlCol="0"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F# Interactive for F# 3.1 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</a:t>
            </a:r>
            <a:endParaRPr lang="en-US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617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6077" y="1319177"/>
            <a:ext cx="6818616" cy="480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0" tIns="457200" rIns="182880" bIns="457200" rtlCol="0"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F# Interactive for F# 3.1 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latin typeface="Consolas"/>
                <a:cs typeface="Consolas"/>
              </a:rPr>
              <a:t>let x = 5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  <a:endParaRPr lang="en-US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5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6077" y="1319177"/>
            <a:ext cx="6818616" cy="480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0" tIns="457200" rIns="182880" bIns="457200" rtlCol="0"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F# Interactive for F# 3.1 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latin typeface="Consolas"/>
                <a:cs typeface="Consolas"/>
              </a:rPr>
              <a:t>let x = 5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x : </a:t>
            </a:r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int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5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</a:t>
            </a:r>
            <a:endParaRPr lang="en-US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6763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6077" y="1319177"/>
            <a:ext cx="6818616" cy="480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0" tIns="457200" rIns="182880" bIns="457200" rtlCol="0"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F# Interactive for F# 3.1 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latin typeface="Consolas"/>
                <a:cs typeface="Consolas"/>
              </a:rPr>
              <a:t>let x = 5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x : </a:t>
            </a:r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int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5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x = x + 1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  <a:endParaRPr lang="en-US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5481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6077" y="1319177"/>
            <a:ext cx="6818616" cy="480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0" tIns="457200" rIns="182880" bIns="457200" rtlCol="0"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F# Interactive for F# 3.1 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latin typeface="Consolas"/>
                <a:cs typeface="Consolas"/>
              </a:rPr>
              <a:t>let x = 5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x : </a:t>
            </a:r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int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5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x = x + 1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r>
              <a:rPr lang="en-US" sz="2400" i="1" dirty="0" err="1" smtClean="0">
                <a:solidFill>
                  <a:srgbClr val="558ED5"/>
                </a:solidFill>
                <a:latin typeface="Consolas"/>
                <a:cs typeface="Consolas"/>
              </a:rPr>
              <a:t>val</a:t>
            </a:r>
            <a:r>
              <a:rPr lang="en-US" sz="2400" i="1" dirty="0" smtClean="0">
                <a:solidFill>
                  <a:srgbClr val="558ED5"/>
                </a:solidFill>
                <a:latin typeface="Consolas"/>
                <a:cs typeface="Consolas"/>
              </a:rPr>
              <a:t> it : </a:t>
            </a:r>
            <a:r>
              <a:rPr lang="en-US" sz="2400" i="1" dirty="0" err="1" smtClean="0">
                <a:solidFill>
                  <a:srgbClr val="558ED5"/>
                </a:solidFill>
                <a:latin typeface="Consolas"/>
                <a:cs typeface="Consolas"/>
              </a:rPr>
              <a:t>bool</a:t>
            </a:r>
            <a:r>
              <a:rPr lang="en-US" sz="2400" i="1" dirty="0" smtClean="0">
                <a:solidFill>
                  <a:srgbClr val="558ED5"/>
                </a:solidFill>
                <a:latin typeface="Consolas"/>
                <a:cs typeface="Consolas"/>
              </a:rPr>
              <a:t> = false</a:t>
            </a:r>
            <a:endParaRPr lang="en-US" sz="2400" dirty="0" smtClean="0">
              <a:solidFill>
                <a:srgbClr val="BFBFBF"/>
              </a:solidFill>
              <a:latin typeface="Consolas"/>
              <a:cs typeface="Consolas"/>
            </a:endParaRP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</a:t>
            </a:r>
            <a:endParaRPr lang="en-US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3796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6077" y="1319177"/>
            <a:ext cx="6818616" cy="480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0" tIns="457200" rIns="182880" bIns="457200" rtlCol="0"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F# Interactive for F# 3.1 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latin typeface="Consolas"/>
                <a:cs typeface="Consolas"/>
              </a:rPr>
              <a:t>let x = 5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x : </a:t>
            </a:r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int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5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x = x + 1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r>
              <a:rPr lang="en-US" sz="2400" i="1" dirty="0" err="1" smtClean="0">
                <a:solidFill>
                  <a:srgbClr val="558ED5"/>
                </a:solidFill>
                <a:latin typeface="Consolas"/>
                <a:cs typeface="Consolas"/>
              </a:rPr>
              <a:t>val</a:t>
            </a:r>
            <a:r>
              <a:rPr lang="en-US" sz="2400" i="1" dirty="0" smtClean="0">
                <a:solidFill>
                  <a:srgbClr val="558ED5"/>
                </a:solidFill>
                <a:latin typeface="Consolas"/>
                <a:cs typeface="Consolas"/>
              </a:rPr>
              <a:t> it : </a:t>
            </a:r>
            <a:r>
              <a:rPr lang="en-US" sz="2400" i="1" dirty="0" err="1" smtClean="0">
                <a:solidFill>
                  <a:srgbClr val="558ED5"/>
                </a:solidFill>
                <a:latin typeface="Consolas"/>
                <a:cs typeface="Consolas"/>
              </a:rPr>
              <a:t>bool</a:t>
            </a:r>
            <a:r>
              <a:rPr lang="en-US" sz="2400" i="1" dirty="0" smtClean="0">
                <a:solidFill>
                  <a:srgbClr val="558ED5"/>
                </a:solidFill>
                <a:latin typeface="Consolas"/>
                <a:cs typeface="Consolas"/>
              </a:rPr>
              <a:t> = false</a:t>
            </a:r>
            <a:endParaRPr lang="en-US" sz="2400" dirty="0" smtClean="0">
              <a:solidFill>
                <a:srgbClr val="BFBFBF"/>
              </a:solidFill>
              <a:latin typeface="Consolas"/>
              <a:cs typeface="Consolas"/>
            </a:endParaRP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x &lt;- 7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endParaRPr lang="en-US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4654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6077" y="1319177"/>
            <a:ext cx="6818616" cy="4804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457200" tIns="457200" rIns="182880" bIns="457200" rtlCol="0">
            <a:no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Consolas"/>
                <a:cs typeface="Consolas"/>
              </a:rPr>
              <a:t>F# Interactive for F# 3.1 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latin typeface="Consolas"/>
                <a:cs typeface="Consolas"/>
              </a:rPr>
              <a:t>let x = 5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x : </a:t>
            </a:r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int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= 5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x = x + 1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r>
              <a:rPr lang="en-US" sz="2400" i="1" dirty="0" err="1" smtClean="0">
                <a:solidFill>
                  <a:srgbClr val="558ED5"/>
                </a:solidFill>
                <a:latin typeface="Consolas"/>
                <a:cs typeface="Consolas"/>
              </a:rPr>
              <a:t>val</a:t>
            </a:r>
            <a:r>
              <a:rPr lang="en-US" sz="2400" i="1" dirty="0" smtClean="0">
                <a:solidFill>
                  <a:srgbClr val="558ED5"/>
                </a:solidFill>
                <a:latin typeface="Consolas"/>
                <a:cs typeface="Consolas"/>
              </a:rPr>
              <a:t> it : </a:t>
            </a:r>
            <a:r>
              <a:rPr lang="en-US" sz="2400" i="1" dirty="0" err="1" smtClean="0">
                <a:solidFill>
                  <a:srgbClr val="558ED5"/>
                </a:solidFill>
                <a:latin typeface="Consolas"/>
                <a:cs typeface="Consolas"/>
              </a:rPr>
              <a:t>bool</a:t>
            </a:r>
            <a:r>
              <a:rPr lang="en-US" sz="2400" i="1" dirty="0" smtClean="0">
                <a:solidFill>
                  <a:srgbClr val="558ED5"/>
                </a:solidFill>
                <a:latin typeface="Consolas"/>
                <a:cs typeface="Consolas"/>
              </a:rPr>
              <a:t> = false</a:t>
            </a:r>
            <a:endParaRPr lang="en-US" sz="2400" dirty="0" smtClean="0">
              <a:solidFill>
                <a:srgbClr val="BFBFBF"/>
              </a:solidFill>
              <a:latin typeface="Consolas"/>
              <a:cs typeface="Consolas"/>
            </a:endParaRP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x &lt;- 7</a:t>
            </a:r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;;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  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x &lt;- 7;;</a:t>
            </a:r>
          </a:p>
          <a:p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 ^^^^^^</a:t>
            </a:r>
          </a:p>
          <a:p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//</a:t>
            </a:r>
            <a:r>
              <a:rPr lang="en-US" sz="24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stdin</a:t>
            </a:r>
            <a:r>
              <a:rPr lang="en-US" sz="24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(19,1): error FS0027: This value is not mutable</a:t>
            </a:r>
          </a:p>
          <a:p>
            <a:r>
              <a:rPr lang="en-US" sz="2400" dirty="0" smtClean="0">
                <a:solidFill>
                  <a:srgbClr val="BFBFBF"/>
                </a:solidFill>
                <a:latin typeface="Consolas"/>
                <a:cs typeface="Consolas"/>
              </a:rPr>
              <a:t>&gt; </a:t>
            </a:r>
            <a:endParaRPr lang="en-US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313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991"/>
            <a:ext cx="8229600" cy="438628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Imperative Languages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5300" dirty="0" smtClean="0"/>
              <a:t>mutate state</a:t>
            </a:r>
            <a:br>
              <a:rPr lang="en-US" sz="53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Functional Languages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5300" dirty="0" smtClean="0"/>
              <a:t>transform inputs </a:t>
            </a:r>
            <a:br>
              <a:rPr lang="en-US" sz="5300" dirty="0" smtClean="0"/>
            </a:br>
            <a:r>
              <a:rPr lang="en-US" sz="5300" dirty="0" smtClean="0"/>
              <a:t>into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Erlang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91" y="4565921"/>
            <a:ext cx="1171657" cy="9959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56" y="3107157"/>
            <a:ext cx="1560767" cy="653185"/>
          </a:xfrm>
          <a:prstGeom prst="rect">
            <a:avLst/>
          </a:prstGeom>
        </p:spPr>
      </p:pic>
      <p:pic>
        <p:nvPicPr>
          <p:cNvPr id="8" name="Picture 7" descr="Firefly-Starbucks-Card-logo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90" y="642392"/>
            <a:ext cx="4481258" cy="1032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090" y="2858134"/>
            <a:ext cx="1146346" cy="1146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474" y="4565921"/>
            <a:ext cx="1493864" cy="99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4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64115" y="2357356"/>
            <a:ext cx="36126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(x) = x + 1</a:t>
            </a:r>
            <a:br>
              <a:rPr lang="en-US" sz="4000" dirty="0" smtClean="0">
                <a:latin typeface="Consolas"/>
                <a:cs typeface="Consolas"/>
              </a:rPr>
            </a:br>
            <a:r>
              <a:rPr lang="en-US" sz="4000" dirty="0" smtClean="0">
                <a:latin typeface="Consolas"/>
                <a:cs typeface="Consolas"/>
              </a:rPr>
              <a:t/>
            </a:r>
            <a:br>
              <a:rPr lang="en-US" sz="4000" dirty="0" smtClean="0">
                <a:latin typeface="Consolas"/>
                <a:cs typeface="Consolas"/>
              </a:rPr>
            </a:br>
            <a:endParaRPr lang="en-US" sz="4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197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64115" y="2357356"/>
            <a:ext cx="36126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(x) = x + 1</a:t>
            </a:r>
            <a:br>
              <a:rPr lang="en-US" sz="4000" dirty="0" smtClean="0">
                <a:latin typeface="Consolas"/>
                <a:cs typeface="Consolas"/>
              </a:rPr>
            </a:br>
            <a:r>
              <a:rPr lang="en-US" sz="4000" dirty="0" smtClean="0">
                <a:latin typeface="Consolas"/>
                <a:cs typeface="Consolas"/>
              </a:rPr>
              <a:t/>
            </a:r>
            <a:br>
              <a:rPr lang="en-US" sz="4000" dirty="0" smtClean="0">
                <a:latin typeface="Consolas"/>
                <a:cs typeface="Consolas"/>
              </a:rPr>
            </a:br>
            <a:r>
              <a:rPr lang="en-US" sz="4000" i="1" dirty="0" smtClean="0">
                <a:latin typeface="Consolas"/>
                <a:cs typeface="Consolas"/>
              </a:rPr>
              <a:t>f</a:t>
            </a:r>
            <a:r>
              <a:rPr lang="en-US" sz="4000" dirty="0" smtClean="0">
                <a:latin typeface="Consolas"/>
                <a:cs typeface="Consolas"/>
              </a:rPr>
              <a:t>(5) = 5 + 1</a:t>
            </a:r>
            <a:endParaRPr lang="en-US" sz="4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5802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6752" y="2665581"/>
            <a:ext cx="79200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latin typeface="Consolas"/>
                <a:cs typeface="Consolas"/>
              </a:rPr>
              <a:t>How about </a:t>
            </a:r>
            <a:r>
              <a:rPr lang="en-US" sz="4000" i="1" dirty="0" smtClean="0">
                <a:latin typeface="Consolas"/>
                <a:cs typeface="Consolas"/>
              </a:rPr>
              <a:t>line of business?</a:t>
            </a:r>
          </a:p>
          <a:p>
            <a:pPr algn="ctr"/>
            <a:r>
              <a:rPr lang="en-US" sz="4000" i="1" dirty="0" smtClean="0">
                <a:latin typeface="Consolas"/>
                <a:cs typeface="Consolas"/>
              </a:rPr>
              <a:t>Domain objects?</a:t>
            </a:r>
            <a:endParaRPr lang="en-US" sz="4000" i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851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387" y="1459739"/>
            <a:ext cx="7251156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public class Employee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{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private </a:t>
            </a:r>
            <a:r>
              <a:rPr lang="en-US" sz="1600" dirty="0" err="1">
                <a:latin typeface="Consolas"/>
                <a:cs typeface="Consolas"/>
              </a:rPr>
              <a:t>readonly</a:t>
            </a:r>
            <a:r>
              <a:rPr lang="en-US" sz="1600" dirty="0">
                <a:latin typeface="Consolas"/>
                <a:cs typeface="Consolas"/>
              </a:rPr>
              <a:t> string _name;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private </a:t>
            </a:r>
            <a:r>
              <a:rPr lang="en-US" sz="1600" dirty="0" err="1">
                <a:latin typeface="Consolas"/>
                <a:cs typeface="Consolas"/>
              </a:rPr>
              <a:t>readonly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DateTime</a:t>
            </a:r>
            <a:r>
              <a:rPr lang="en-US" sz="1600" dirty="0">
                <a:latin typeface="Consolas"/>
                <a:cs typeface="Consolas"/>
              </a:rPr>
              <a:t> _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public Employee(string name, </a:t>
            </a:r>
            <a:r>
              <a:rPr lang="en-US" sz="1600" dirty="0" err="1">
                <a:latin typeface="Consolas"/>
                <a:cs typeface="Consolas"/>
              </a:rPr>
              <a:t>DateTime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)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{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_name = name;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_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 = 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}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public string Name{ get { return _name;} }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public </a:t>
            </a:r>
            <a:r>
              <a:rPr lang="en-US" sz="1600" dirty="0" err="1">
                <a:latin typeface="Consolas"/>
                <a:cs typeface="Consolas"/>
              </a:rPr>
              <a:t>DateTime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 { get { return _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;} }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}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7591389" y="1459739"/>
            <a:ext cx="604154" cy="50057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91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4387" y="1459739"/>
            <a:ext cx="7251156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rtlCol="0">
            <a:spAutoFit/>
          </a:bodyPr>
          <a:lstStyle/>
          <a:p>
            <a:r>
              <a:rPr lang="en-US" sz="1600" dirty="0">
                <a:latin typeface="Consolas"/>
                <a:cs typeface="Consolas"/>
              </a:rPr>
              <a:t>public class Employee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{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private </a:t>
            </a:r>
            <a:r>
              <a:rPr lang="en-US" sz="1600" dirty="0" err="1">
                <a:latin typeface="Consolas"/>
                <a:cs typeface="Consolas"/>
              </a:rPr>
              <a:t>readonly</a:t>
            </a:r>
            <a:r>
              <a:rPr lang="en-US" sz="1600" dirty="0">
                <a:latin typeface="Consolas"/>
                <a:cs typeface="Consolas"/>
              </a:rPr>
              <a:t> string _name;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private </a:t>
            </a:r>
            <a:r>
              <a:rPr lang="en-US" sz="1600" dirty="0" err="1">
                <a:latin typeface="Consolas"/>
                <a:cs typeface="Consolas"/>
              </a:rPr>
              <a:t>readonly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DateTime</a:t>
            </a:r>
            <a:r>
              <a:rPr lang="en-US" sz="1600" dirty="0">
                <a:latin typeface="Consolas"/>
                <a:cs typeface="Consolas"/>
              </a:rPr>
              <a:t> _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public Employee(string name, </a:t>
            </a:r>
            <a:r>
              <a:rPr lang="en-US" sz="1600" dirty="0" err="1">
                <a:latin typeface="Consolas"/>
                <a:cs typeface="Consolas"/>
              </a:rPr>
              <a:t>DateTime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)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{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_name = name;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_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 = 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}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public string Name{ get { return _name;} }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public </a:t>
            </a:r>
            <a:r>
              <a:rPr lang="en-US" sz="1600" dirty="0" err="1">
                <a:latin typeface="Consolas"/>
                <a:cs typeface="Consolas"/>
              </a:rPr>
              <a:t>DateTime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 { get { return _</a:t>
            </a:r>
            <a:r>
              <a:rPr lang="en-US" sz="1600" dirty="0" err="1">
                <a:latin typeface="Consolas"/>
                <a:cs typeface="Consolas"/>
              </a:rPr>
              <a:t>hireDate</a:t>
            </a:r>
            <a:r>
              <a:rPr lang="en-US" sz="1600" dirty="0">
                <a:latin typeface="Consolas"/>
                <a:cs typeface="Consolas"/>
              </a:rPr>
              <a:t>;} }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}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4387" y="5236862"/>
            <a:ext cx="725115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rtlCol="0">
            <a:spAutoFit/>
          </a:bodyPr>
          <a:lstStyle/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type Employee = {</a:t>
            </a:r>
            <a:r>
              <a:rPr lang="en-US" sz="1600" dirty="0" err="1">
                <a:latin typeface="Consolas"/>
                <a:cs typeface="Consolas"/>
              </a:rPr>
              <a:t>Name:string</a:t>
            </a:r>
            <a:r>
              <a:rPr lang="en-US" sz="1600" dirty="0">
                <a:latin typeface="Consolas"/>
                <a:cs typeface="Consolas"/>
              </a:rPr>
              <a:t>; </a:t>
            </a:r>
            <a:r>
              <a:rPr lang="en-US" sz="1600" dirty="0" err="1">
                <a:latin typeface="Consolas"/>
                <a:cs typeface="Consolas"/>
              </a:rPr>
              <a:t>HireDate:System.DateTime</a:t>
            </a:r>
            <a:r>
              <a:rPr lang="en-US" sz="1600" dirty="0">
                <a:latin typeface="Consolas"/>
                <a:cs typeface="Consolas"/>
              </a:rPr>
              <a:t>}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</a:p>
          <a:p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7591389" y="1459739"/>
            <a:ext cx="604154" cy="50057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7591389" y="5246233"/>
            <a:ext cx="604154" cy="50057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4" y="2873615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FF"/>
                </a:solidFill>
              </a:rPr>
              <a:t>Recursion</a:t>
            </a: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08200"/>
            <a:ext cx="7086600" cy="26416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 rot="1352940">
            <a:off x="5069346" y="3811096"/>
            <a:ext cx="994476" cy="435166"/>
          </a:xfrm>
          <a:custGeom>
            <a:avLst/>
            <a:gdLst>
              <a:gd name="connsiteX0" fmla="*/ 0 w 1442573"/>
              <a:gd name="connsiteY0" fmla="*/ 0 h 468501"/>
              <a:gd name="connsiteX1" fmla="*/ 1442573 w 1442573"/>
              <a:gd name="connsiteY1" fmla="*/ 468501 h 46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2573" h="468501">
                <a:moveTo>
                  <a:pt x="0" y="0"/>
                </a:moveTo>
                <a:cubicBezTo>
                  <a:pt x="628814" y="146920"/>
                  <a:pt x="1257628" y="293840"/>
                  <a:pt x="1442573" y="468501"/>
                </a:cubicBezTo>
              </a:path>
            </a:pathLst>
          </a:custGeom>
          <a:ln>
            <a:head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8249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4356" y="2368224"/>
            <a:ext cx="253386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loops</a:t>
            </a:r>
            <a:r>
              <a:rPr lang="en-US" sz="3600" dirty="0" smtClean="0"/>
              <a:t>  </a:t>
            </a:r>
            <a:br>
              <a:rPr lang="en-US" sz="3600" dirty="0" smtClean="0"/>
            </a:br>
            <a:r>
              <a:rPr lang="en-US" sz="3600" dirty="0" err="1" smtClean="0"/>
              <a:t>vs</a:t>
            </a:r>
            <a:r>
              <a:rPr lang="en-US" sz="3600" dirty="0" smtClean="0"/>
              <a:t>  </a:t>
            </a:r>
            <a:br>
              <a:rPr lang="en-US" sz="3600" dirty="0" smtClean="0"/>
            </a:br>
            <a:r>
              <a:rPr lang="en-US" sz="4800" dirty="0" smtClean="0"/>
              <a:t>recursion </a:t>
            </a:r>
          </a:p>
        </p:txBody>
      </p:sp>
    </p:spTree>
    <p:extLst>
      <p:ext uri="{BB962C8B-B14F-4D97-AF65-F5344CB8AC3E}">
        <p14:creationId xmlns:p14="http://schemas.microsoft.com/office/powerpoint/2010/main" val="269398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4" y="2873615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FF"/>
                </a:solidFill>
              </a:rPr>
              <a:t>Higher Order Functions</a:t>
            </a: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4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2968" y="665518"/>
            <a:ext cx="6658028" cy="5139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function is a </a:t>
            </a:r>
            <a:r>
              <a:rPr lang="en-US" sz="2800" u="sng" dirty="0" smtClean="0"/>
              <a:t>higher order function</a:t>
            </a:r>
            <a:endParaRPr lang="en-US" sz="2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2800" i="1" dirty="0" smtClean="0"/>
              <a:t>if</a:t>
            </a:r>
            <a:r>
              <a:rPr lang="en-US" sz="2800" dirty="0" smtClean="0"/>
              <a:t> 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3200" dirty="0"/>
              <a:t>i</a:t>
            </a:r>
            <a:r>
              <a:rPr lang="en-US" sz="3200" dirty="0" smtClean="0"/>
              <a:t>t takes one or more functions </a:t>
            </a:r>
            <a:br>
              <a:rPr lang="en-US" sz="3200" dirty="0" smtClean="0"/>
            </a:br>
            <a:r>
              <a:rPr lang="en-US" sz="3200" dirty="0" smtClean="0"/>
              <a:t>as input arguments</a:t>
            </a:r>
            <a:r>
              <a:rPr lang="en-US" sz="3200" i="1" dirty="0" smtClean="0"/>
              <a:t/>
            </a:r>
            <a:br>
              <a:rPr lang="en-US" sz="3200" i="1" dirty="0" smtClean="0"/>
            </a:br>
            <a:endParaRPr lang="en-US" sz="3200" i="1" dirty="0" smtClean="0"/>
          </a:p>
          <a:p>
            <a:pPr algn="ctr"/>
            <a:r>
              <a:rPr lang="en-US" sz="2800" i="1" dirty="0" smtClean="0"/>
              <a:t>or</a:t>
            </a:r>
          </a:p>
          <a:p>
            <a:pPr algn="ctr"/>
            <a:endParaRPr lang="en-US" sz="2800" i="1" dirty="0" smtClean="0"/>
          </a:p>
          <a:p>
            <a:pPr algn="ctr"/>
            <a:r>
              <a:rPr lang="en-US" sz="3200" dirty="0"/>
              <a:t>i</a:t>
            </a:r>
            <a:r>
              <a:rPr lang="en-US" sz="3200" dirty="0" smtClean="0"/>
              <a:t>t returns a function </a:t>
            </a:r>
            <a:br>
              <a:rPr lang="en-US" sz="3200" dirty="0" smtClean="0"/>
            </a:br>
            <a:r>
              <a:rPr lang="en-US" sz="3200" dirty="0" smtClean="0"/>
              <a:t>as its return value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14417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533401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891" y="-9938"/>
            <a:ext cx="9165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dirty="0"/>
              <a:t>Right tool for the </a:t>
            </a:r>
            <a:r>
              <a:rPr lang="en-US" sz="4800" i="1" dirty="0" smtClean="0"/>
              <a:t>job!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4425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 Order Functions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417638"/>
            <a:ext cx="8229599" cy="48578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rtlCol="0">
            <a:noAutofit/>
          </a:bodyPr>
          <a:lstStyle/>
          <a:p>
            <a:endParaRPr lang="en-US" sz="2000" dirty="0" smtClean="0">
              <a:latin typeface="Consolas"/>
              <a:cs typeface="Consolas"/>
            </a:endParaRPr>
          </a:p>
          <a:p>
            <a:r>
              <a:rPr lang="en-US" sz="2000" dirty="0" smtClean="0">
                <a:latin typeface="Consolas"/>
                <a:cs typeface="Consolas"/>
              </a:rPr>
              <a:t>// If you know LINQ you know higher order functions</a:t>
            </a:r>
          </a:p>
          <a:p>
            <a:endParaRPr lang="en-US" sz="2000" dirty="0" smtClean="0">
              <a:latin typeface="Consolas"/>
              <a:cs typeface="Consolas"/>
            </a:endParaRPr>
          </a:p>
          <a:p>
            <a:r>
              <a:rPr lang="en-US" sz="2000" dirty="0" err="1">
                <a:latin typeface="Consolas"/>
                <a:cs typeface="Consolas"/>
              </a:rPr>
              <a:t>IEnumerable</a:t>
            </a:r>
            <a:r>
              <a:rPr lang="en-US" sz="2000" dirty="0">
                <a:latin typeface="Consolas"/>
                <a:cs typeface="Consolas"/>
              </a:rPr>
              <a:t>&lt;Person&gt; people = </a:t>
            </a:r>
            <a:r>
              <a:rPr lang="en-US" sz="2000" dirty="0" err="1" smtClean="0">
                <a:latin typeface="Consolas"/>
                <a:cs typeface="Consolas"/>
              </a:rPr>
              <a:t>GetThePeeps</a:t>
            </a:r>
            <a:r>
              <a:rPr lang="en-US" sz="2000" dirty="0" smtClean="0">
                <a:latin typeface="Consolas"/>
                <a:cs typeface="Consolas"/>
              </a:rPr>
              <a:t>();</a:t>
            </a:r>
            <a:r>
              <a:rPr lang="en-US" sz="2000" dirty="0">
                <a:latin typeface="Consolas"/>
                <a:cs typeface="Consolas"/>
              </a:rPr>
              <a:t/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/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 err="1" smtClean="0">
                <a:latin typeface="Consolas"/>
                <a:cs typeface="Consolas"/>
              </a:rPr>
              <a:t>Func</a:t>
            </a:r>
            <a:r>
              <a:rPr lang="en-US" sz="2000" dirty="0">
                <a:latin typeface="Consolas"/>
                <a:cs typeface="Consolas"/>
              </a:rPr>
              <a:t>&lt;</a:t>
            </a:r>
            <a:r>
              <a:rPr lang="en-US" sz="2000" dirty="0" err="1">
                <a:latin typeface="Consolas"/>
                <a:cs typeface="Consolas"/>
              </a:rPr>
              <a:t>Person,bool</a:t>
            </a:r>
            <a:r>
              <a:rPr lang="en-US" sz="2000" dirty="0">
                <a:latin typeface="Consolas"/>
                <a:cs typeface="Consolas"/>
              </a:rPr>
              <a:t>&gt; </a:t>
            </a:r>
            <a:r>
              <a:rPr lang="en-US" sz="2000" dirty="0" err="1">
                <a:latin typeface="Consolas"/>
                <a:cs typeface="Consolas"/>
              </a:rPr>
              <a:t>isMale</a:t>
            </a:r>
            <a:r>
              <a:rPr lang="en-US" sz="2000" dirty="0">
                <a:latin typeface="Consolas"/>
                <a:cs typeface="Consolas"/>
              </a:rPr>
              <a:t> = x =&gt; </a:t>
            </a:r>
            <a:r>
              <a:rPr lang="en-US" sz="2000" dirty="0" err="1">
                <a:latin typeface="Consolas"/>
                <a:cs typeface="Consolas"/>
              </a:rPr>
              <a:t>x.Sex</a:t>
            </a:r>
            <a:r>
              <a:rPr lang="en-US" sz="2000" dirty="0">
                <a:latin typeface="Consolas"/>
                <a:cs typeface="Consolas"/>
              </a:rPr>
              <a:t> == "M";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/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 err="1" smtClean="0">
                <a:latin typeface="Consolas"/>
                <a:cs typeface="Consolas"/>
              </a:rPr>
              <a:t>var</a:t>
            </a:r>
            <a:r>
              <a:rPr lang="en-US" sz="2000" dirty="0">
                <a:latin typeface="Consolas"/>
                <a:cs typeface="Consolas"/>
              </a:rPr>
              <a:t> </a:t>
            </a:r>
            <a:r>
              <a:rPr lang="en-US" sz="2000" dirty="0" err="1">
                <a:latin typeface="Consolas"/>
                <a:cs typeface="Consolas"/>
              </a:rPr>
              <a:t>maleNames</a:t>
            </a:r>
            <a:r>
              <a:rPr lang="en-US" sz="2000" dirty="0">
                <a:latin typeface="Consolas"/>
                <a:cs typeface="Consolas"/>
              </a:rPr>
              <a:t> = </a:t>
            </a:r>
            <a:r>
              <a:rPr lang="en-US" sz="2000" dirty="0" err="1">
                <a:latin typeface="Consolas"/>
                <a:cs typeface="Consolas"/>
              </a:rPr>
              <a:t>people.Where</a:t>
            </a:r>
            <a:r>
              <a:rPr lang="en-US" sz="2000" dirty="0">
                <a:latin typeface="Consolas"/>
                <a:cs typeface="Consolas"/>
              </a:rPr>
              <a:t> (</a:t>
            </a:r>
            <a:r>
              <a:rPr lang="en-US" sz="2000" dirty="0" err="1">
                <a:latin typeface="Consolas"/>
                <a:cs typeface="Consolas"/>
              </a:rPr>
              <a:t>isMale</a:t>
            </a:r>
            <a:r>
              <a:rPr lang="en-US" sz="2000" dirty="0">
                <a:latin typeface="Consolas"/>
                <a:cs typeface="Consolas"/>
              </a:rPr>
              <a:t>)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                </a:t>
            </a:r>
            <a:r>
              <a:rPr lang="en-US" sz="2000" dirty="0" smtClean="0">
                <a:latin typeface="Consolas"/>
                <a:cs typeface="Consolas"/>
              </a:rPr>
              <a:t>  .</a:t>
            </a:r>
            <a:r>
              <a:rPr lang="en-US" sz="2000" dirty="0">
                <a:latin typeface="Consolas"/>
                <a:cs typeface="Consolas"/>
              </a:rPr>
              <a:t>Select (x =&gt; </a:t>
            </a:r>
            <a:r>
              <a:rPr lang="en-US" sz="2000" dirty="0" err="1">
                <a:latin typeface="Consolas"/>
                <a:cs typeface="Consolas"/>
              </a:rPr>
              <a:t>x.FirstName</a:t>
            </a:r>
            <a:r>
              <a:rPr lang="en-US" sz="2000" dirty="0">
                <a:latin typeface="Consolas"/>
                <a:cs typeface="Consolas"/>
              </a:rPr>
              <a:t>)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                </a:t>
            </a:r>
            <a:r>
              <a:rPr lang="en-US" sz="2000" dirty="0" smtClean="0">
                <a:latin typeface="Consolas"/>
                <a:cs typeface="Consolas"/>
              </a:rPr>
              <a:t>  .</a:t>
            </a:r>
            <a:r>
              <a:rPr lang="en-US" sz="2000" dirty="0" err="1">
                <a:latin typeface="Consolas"/>
                <a:cs typeface="Consolas"/>
              </a:rPr>
              <a:t>ToList</a:t>
            </a:r>
            <a:r>
              <a:rPr lang="en-US" sz="2000" dirty="0">
                <a:latin typeface="Consolas"/>
                <a:cs typeface="Consolas"/>
              </a:rPr>
              <a:t>();</a:t>
            </a:r>
            <a:r>
              <a:rPr lang="en-US" sz="2000" dirty="0">
                <a:latin typeface="Consolas"/>
                <a:cs typeface="Consolas"/>
              </a:rPr>
              <a:t> </a:t>
            </a:r>
            <a:endParaRPr lang="en-US" sz="2000" dirty="0" smtClean="0">
              <a:latin typeface="Consolas"/>
              <a:cs typeface="Consolas"/>
            </a:endParaRPr>
          </a:p>
          <a:p>
            <a:endParaRPr lang="en-US" sz="2000" dirty="0" smtClean="0">
              <a:latin typeface="Consolas"/>
              <a:cs typeface="Consolas"/>
            </a:endParaRPr>
          </a:p>
        </p:txBody>
      </p:sp>
      <p:sp>
        <p:nvSpPr>
          <p:cNvPr id="4" name="Folded Corner 3"/>
          <p:cNvSpPr/>
          <p:nvPr/>
        </p:nvSpPr>
        <p:spPr>
          <a:xfrm>
            <a:off x="8082645" y="1761744"/>
            <a:ext cx="604154" cy="50057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3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84935"/>
            <a:ext cx="8229599" cy="63740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rtlCol="0">
            <a:no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public</a:t>
            </a:r>
            <a:r>
              <a:rPr lang="en-US" sz="1600" dirty="0">
                <a:latin typeface="Consolas"/>
                <a:cs typeface="Consolas"/>
              </a:rPr>
              <a:t> void </a:t>
            </a:r>
            <a:r>
              <a:rPr lang="en-US" sz="1600" dirty="0" err="1">
                <a:latin typeface="Consolas"/>
                <a:cs typeface="Consolas"/>
              </a:rPr>
              <a:t>HiFuns</a:t>
            </a:r>
            <a:r>
              <a:rPr lang="en-US" sz="1600" dirty="0">
                <a:latin typeface="Consolas"/>
                <a:cs typeface="Consolas"/>
              </a:rPr>
              <a:t>(string country)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{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</a:t>
            </a:r>
            <a:r>
              <a:rPr lang="en-US" sz="1600" dirty="0" err="1">
                <a:latin typeface="Consolas"/>
                <a:cs typeface="Consolas"/>
              </a:rPr>
              <a:t>IEnumerable</a:t>
            </a:r>
            <a:r>
              <a:rPr lang="en-US" sz="1600" dirty="0">
                <a:latin typeface="Consolas"/>
                <a:cs typeface="Consolas"/>
              </a:rPr>
              <a:t>&lt;Person&gt; people = new List&lt;Person&gt;();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</a:t>
            </a:r>
            <a:r>
              <a:rPr lang="en-US" sz="1600" dirty="0" err="1">
                <a:latin typeface="Consolas"/>
                <a:cs typeface="Consolas"/>
              </a:rPr>
              <a:t>Func</a:t>
            </a:r>
            <a:r>
              <a:rPr lang="en-US" sz="1600" dirty="0">
                <a:latin typeface="Consolas"/>
                <a:cs typeface="Consolas"/>
              </a:rPr>
              <a:t>&lt;Person, string&gt; </a:t>
            </a:r>
            <a:r>
              <a:rPr lang="en-US" sz="1600" dirty="0" err="1">
                <a:latin typeface="Consolas"/>
                <a:cs typeface="Consolas"/>
              </a:rPr>
              <a:t>namer</a:t>
            </a:r>
            <a:r>
              <a:rPr lang="en-US" sz="1600" dirty="0">
                <a:latin typeface="Consolas"/>
                <a:cs typeface="Consolas"/>
              </a:rPr>
              <a:t> = </a:t>
            </a:r>
            <a:r>
              <a:rPr lang="en-US" sz="1600" dirty="0" err="1">
                <a:latin typeface="Consolas"/>
                <a:cs typeface="Consolas"/>
              </a:rPr>
              <a:t>GetNamer</a:t>
            </a:r>
            <a:r>
              <a:rPr lang="en-US" sz="1600" dirty="0">
                <a:latin typeface="Consolas"/>
                <a:cs typeface="Consolas"/>
              </a:rPr>
              <a:t>(country);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</a:t>
            </a:r>
            <a:r>
              <a:rPr lang="en-US" sz="1600" dirty="0" err="1">
                <a:latin typeface="Consolas"/>
                <a:cs typeface="Consolas"/>
              </a:rPr>
              <a:t>var</a:t>
            </a:r>
            <a:r>
              <a:rPr lang="en-US" sz="1600" dirty="0">
                <a:latin typeface="Consolas"/>
                <a:cs typeface="Consolas"/>
              </a:rPr>
              <a:t> names = people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.Select (x =&gt; </a:t>
            </a:r>
            <a:r>
              <a:rPr lang="en-US" sz="1600" dirty="0" err="1">
                <a:latin typeface="Consolas"/>
                <a:cs typeface="Consolas"/>
              </a:rPr>
              <a:t>namer</a:t>
            </a:r>
            <a:r>
              <a:rPr lang="en-US" sz="1600" dirty="0">
                <a:latin typeface="Consolas"/>
                <a:cs typeface="Consolas"/>
              </a:rPr>
              <a:t>(x)</a:t>
            </a:r>
            <a:r>
              <a:rPr lang="en-US" sz="1600" dirty="0" smtClean="0">
                <a:latin typeface="Consolas"/>
                <a:cs typeface="Consolas"/>
              </a:rPr>
              <a:t>).</a:t>
            </a:r>
            <a:r>
              <a:rPr lang="en-US" sz="1600" dirty="0" err="1">
                <a:latin typeface="Consolas"/>
                <a:cs typeface="Consolas"/>
              </a:rPr>
              <a:t>ToList</a:t>
            </a:r>
            <a:r>
              <a:rPr lang="en-US" sz="1600" dirty="0">
                <a:latin typeface="Consolas"/>
                <a:cs typeface="Consolas"/>
              </a:rPr>
              <a:t>();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}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 err="1">
                <a:latin typeface="Consolas"/>
                <a:cs typeface="Consolas"/>
              </a:rPr>
              <a:t>Func</a:t>
            </a:r>
            <a:r>
              <a:rPr lang="en-US" sz="1600" dirty="0">
                <a:latin typeface="Consolas"/>
                <a:cs typeface="Consolas"/>
              </a:rPr>
              <a:t>&lt;</a:t>
            </a:r>
            <a:r>
              <a:rPr lang="en-US" sz="1600" dirty="0" err="1">
                <a:latin typeface="Consolas"/>
                <a:cs typeface="Consolas"/>
              </a:rPr>
              <a:t>Person,string</a:t>
            </a:r>
            <a:r>
              <a:rPr lang="en-US" sz="1600" dirty="0">
                <a:latin typeface="Consolas"/>
                <a:cs typeface="Consolas"/>
              </a:rPr>
              <a:t>&gt; </a:t>
            </a:r>
            <a:r>
              <a:rPr lang="en-US" sz="1600" dirty="0" err="1">
                <a:latin typeface="Consolas"/>
                <a:cs typeface="Consolas"/>
              </a:rPr>
              <a:t>GetNamer</a:t>
            </a:r>
            <a:r>
              <a:rPr lang="en-US" sz="1600" dirty="0">
                <a:latin typeface="Consolas"/>
                <a:cs typeface="Consolas"/>
              </a:rPr>
              <a:t>(string country)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{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</a:t>
            </a:r>
            <a:r>
              <a:rPr lang="en-US" sz="1600" dirty="0" err="1">
                <a:latin typeface="Consolas"/>
                <a:cs typeface="Consolas"/>
              </a:rPr>
              <a:t>Func</a:t>
            </a:r>
            <a:r>
              <a:rPr lang="en-US" sz="1600" dirty="0">
                <a:latin typeface="Consolas"/>
                <a:cs typeface="Consolas"/>
              </a:rPr>
              <a:t>&lt;</a:t>
            </a:r>
            <a:r>
              <a:rPr lang="en-US" sz="1600" dirty="0" err="1">
                <a:latin typeface="Consolas"/>
                <a:cs typeface="Consolas"/>
              </a:rPr>
              <a:t>Person,string</a:t>
            </a:r>
            <a:r>
              <a:rPr lang="en-US" sz="1600" dirty="0">
                <a:latin typeface="Consolas"/>
                <a:cs typeface="Consolas"/>
              </a:rPr>
              <a:t>&gt; </a:t>
            </a:r>
            <a:r>
              <a:rPr lang="en-US" sz="1600" dirty="0" err="1">
                <a:latin typeface="Consolas"/>
                <a:cs typeface="Consolas"/>
              </a:rPr>
              <a:t>defaultNamer</a:t>
            </a:r>
            <a:r>
              <a:rPr lang="en-US" sz="1600" dirty="0">
                <a:latin typeface="Consolas"/>
                <a:cs typeface="Consolas"/>
              </a:rPr>
              <a:t> = (p) =&gt; </a:t>
            </a:r>
            <a:r>
              <a:rPr lang="en-US" sz="1600" dirty="0" err="1">
                <a:latin typeface="Consolas"/>
                <a:cs typeface="Consolas"/>
              </a:rPr>
              <a:t>p.FirstName</a:t>
            </a:r>
            <a:r>
              <a:rPr lang="en-US" sz="1600" dirty="0">
                <a:latin typeface="Consolas"/>
                <a:cs typeface="Consolas"/>
              </a:rPr>
              <a:t>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</a:t>
            </a:r>
            <a:r>
              <a:rPr lang="en-US" sz="1600" dirty="0" err="1">
                <a:latin typeface="Consolas"/>
                <a:cs typeface="Consolas"/>
              </a:rPr>
              <a:t>Func</a:t>
            </a:r>
            <a:r>
              <a:rPr lang="en-US" sz="1600" dirty="0">
                <a:latin typeface="Consolas"/>
                <a:cs typeface="Consolas"/>
              </a:rPr>
              <a:t>&lt;</a:t>
            </a:r>
            <a:r>
              <a:rPr lang="en-US" sz="1600" dirty="0" err="1">
                <a:latin typeface="Consolas"/>
                <a:cs typeface="Consolas"/>
              </a:rPr>
              <a:t>Person,string</a:t>
            </a:r>
            <a:r>
              <a:rPr lang="en-US" sz="1600" dirty="0">
                <a:latin typeface="Consolas"/>
                <a:cs typeface="Consolas"/>
              </a:rPr>
              <a:t>&gt; </a:t>
            </a:r>
            <a:r>
              <a:rPr lang="en-US" sz="1600" dirty="0" err="1">
                <a:latin typeface="Consolas"/>
                <a:cs typeface="Consolas"/>
              </a:rPr>
              <a:t>tagalogNamer</a:t>
            </a:r>
            <a:r>
              <a:rPr lang="en-US" sz="1600" dirty="0">
                <a:latin typeface="Consolas"/>
                <a:cs typeface="Consolas"/>
              </a:rPr>
              <a:t> = (p) =&gt; 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{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    if (</a:t>
            </a:r>
            <a:r>
              <a:rPr lang="en-US" sz="1600" dirty="0" err="1">
                <a:latin typeface="Consolas"/>
                <a:cs typeface="Consolas"/>
              </a:rPr>
              <a:t>p.Age</a:t>
            </a:r>
            <a:r>
              <a:rPr lang="en-US" sz="1600" dirty="0">
                <a:latin typeface="Consolas"/>
                <a:cs typeface="Consolas"/>
              </a:rPr>
              <a:t> &gt; 42 &amp;&amp; </a:t>
            </a:r>
            <a:r>
              <a:rPr lang="en-US" sz="1600" dirty="0" err="1">
                <a:latin typeface="Consolas"/>
                <a:cs typeface="Consolas"/>
              </a:rPr>
              <a:t>p.Sex</a:t>
            </a:r>
            <a:r>
              <a:rPr lang="en-US" sz="1600" dirty="0">
                <a:latin typeface="Consolas"/>
                <a:cs typeface="Consolas"/>
              </a:rPr>
              <a:t> == </a:t>
            </a:r>
            <a:r>
              <a:rPr lang="en-US" sz="1600" dirty="0" smtClean="0">
                <a:latin typeface="Consolas"/>
                <a:cs typeface="Consolas"/>
              </a:rPr>
              <a:t>”M"</a:t>
            </a:r>
            <a:r>
              <a:rPr lang="en-US" sz="1600" dirty="0">
                <a:latin typeface="Consolas"/>
                <a:cs typeface="Consolas"/>
              </a:rPr>
              <a:t>) 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            return "</a:t>
            </a:r>
            <a:r>
              <a:rPr lang="en-US" sz="1600" dirty="0" err="1">
                <a:latin typeface="Consolas"/>
                <a:cs typeface="Consolas"/>
              </a:rPr>
              <a:t>Mang</a:t>
            </a:r>
            <a:r>
              <a:rPr lang="en-US" sz="1600" dirty="0">
                <a:latin typeface="Consolas"/>
                <a:cs typeface="Consolas"/>
              </a:rPr>
              <a:t> " + </a:t>
            </a:r>
            <a:r>
              <a:rPr lang="en-US" sz="1600" dirty="0" err="1">
                <a:latin typeface="Consolas"/>
                <a:cs typeface="Consolas"/>
              </a:rPr>
              <a:t>p.FirstName</a:t>
            </a:r>
            <a:r>
              <a:rPr lang="en-US" sz="1600" dirty="0">
                <a:latin typeface="Consolas"/>
                <a:cs typeface="Consolas"/>
              </a:rPr>
              <a:t>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    else if (</a:t>
            </a:r>
            <a:r>
              <a:rPr lang="en-US" sz="1600" dirty="0" err="1">
                <a:latin typeface="Consolas"/>
                <a:cs typeface="Consolas"/>
              </a:rPr>
              <a:t>p.Age</a:t>
            </a:r>
            <a:r>
              <a:rPr lang="en-US" sz="1600" dirty="0">
                <a:latin typeface="Consolas"/>
                <a:cs typeface="Consolas"/>
              </a:rPr>
              <a:t> &gt; 50 &amp;&amp; </a:t>
            </a:r>
            <a:r>
              <a:rPr lang="en-US" sz="1600" dirty="0" err="1">
                <a:latin typeface="Consolas"/>
                <a:cs typeface="Consolas"/>
              </a:rPr>
              <a:t>p.Sex</a:t>
            </a:r>
            <a:r>
              <a:rPr lang="en-US" sz="1600" dirty="0">
                <a:latin typeface="Consolas"/>
                <a:cs typeface="Consolas"/>
              </a:rPr>
              <a:t> == "F") 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            return "</a:t>
            </a:r>
            <a:r>
              <a:rPr lang="en-US" sz="1600" dirty="0" err="1">
                <a:latin typeface="Consolas"/>
                <a:cs typeface="Consolas"/>
              </a:rPr>
              <a:t>Aling</a:t>
            </a:r>
            <a:r>
              <a:rPr lang="en-US" sz="1600" dirty="0">
                <a:latin typeface="Consolas"/>
                <a:cs typeface="Consolas"/>
              </a:rPr>
              <a:t> " + </a:t>
            </a:r>
            <a:r>
              <a:rPr lang="en-US" sz="1600" dirty="0" err="1">
                <a:latin typeface="Consolas"/>
                <a:cs typeface="Consolas"/>
              </a:rPr>
              <a:t>p.FirstName</a:t>
            </a:r>
            <a:r>
              <a:rPr lang="en-US" sz="1600" dirty="0">
                <a:latin typeface="Consolas"/>
                <a:cs typeface="Consolas"/>
              </a:rPr>
              <a:t>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    else return </a:t>
            </a:r>
            <a:r>
              <a:rPr lang="en-US" sz="1600" dirty="0" err="1">
                <a:latin typeface="Consolas"/>
                <a:cs typeface="Consolas"/>
              </a:rPr>
              <a:t>p.FirstName</a:t>
            </a:r>
            <a:r>
              <a:rPr lang="en-US" sz="1600" dirty="0">
                <a:latin typeface="Consolas"/>
                <a:cs typeface="Consolas"/>
              </a:rPr>
              <a:t>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};    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return (country == "Philippines") 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            ? </a:t>
            </a:r>
            <a:r>
              <a:rPr lang="en-US" sz="1600" dirty="0" err="1">
                <a:latin typeface="Consolas"/>
                <a:cs typeface="Consolas"/>
              </a:rPr>
              <a:t>tagalogNamer</a:t>
            </a:r>
            <a:r>
              <a:rPr lang="en-US" sz="1600" dirty="0">
                <a:latin typeface="Consolas"/>
                <a:cs typeface="Consolas"/>
              </a:rPr>
              <a:t> : </a:t>
            </a:r>
            <a:r>
              <a:rPr lang="en-US" sz="1600" dirty="0" err="1">
                <a:latin typeface="Consolas"/>
                <a:cs typeface="Consolas"/>
              </a:rPr>
              <a:t>defaultNamer</a:t>
            </a:r>
            <a:r>
              <a:rPr lang="en-US" sz="1600" dirty="0">
                <a:latin typeface="Consolas"/>
                <a:cs typeface="Consolas"/>
              </a:rPr>
              <a:t>;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}</a:t>
            </a:r>
            <a:r>
              <a:rPr lang="en-US" sz="1600" dirty="0">
                <a:latin typeface="Consolas"/>
                <a:cs typeface="Consolas"/>
              </a:rPr>
              <a:t> 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 smtClean="0">
              <a:latin typeface="Consolas"/>
              <a:cs typeface="Consolas"/>
            </a:endParaRPr>
          </a:p>
        </p:txBody>
      </p:sp>
      <p:sp>
        <p:nvSpPr>
          <p:cNvPr id="4" name="Folded Corner 3"/>
          <p:cNvSpPr/>
          <p:nvPr/>
        </p:nvSpPr>
        <p:spPr>
          <a:xfrm>
            <a:off x="8082645" y="184935"/>
            <a:ext cx="604154" cy="50057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8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4" y="2873615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FF"/>
                </a:solidFill>
              </a:rPr>
              <a:t>Pattern Matching</a:t>
            </a: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20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 Matching</a:t>
            </a:r>
            <a:br>
              <a:rPr lang="en-US" dirty="0" smtClean="0"/>
            </a:br>
            <a:r>
              <a:rPr lang="en-US" sz="2700" dirty="0" smtClean="0"/>
              <a:t>(F# constant pattern ≈ C# case statement)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761744"/>
            <a:ext cx="8229599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type</a:t>
            </a:r>
            <a:r>
              <a:rPr lang="en-US" sz="2000" dirty="0">
                <a:latin typeface="Consolas"/>
                <a:cs typeface="Consolas"/>
              </a:rPr>
              <a:t> Color =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    | Red = 0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    | Green = 1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    | Blue = 2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</a:p>
          <a:p>
            <a:endParaRPr lang="en-US" sz="2000" dirty="0" smtClean="0">
              <a:latin typeface="Consolas"/>
              <a:cs typeface="Consolas"/>
            </a:endParaRPr>
          </a:p>
          <a:p>
            <a:r>
              <a:rPr lang="en-US" sz="2000" dirty="0" smtClean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printColorName</a:t>
            </a:r>
            <a:r>
              <a:rPr lang="en-US" sz="2000" dirty="0">
                <a:latin typeface="Consolas"/>
                <a:cs typeface="Consolas"/>
              </a:rPr>
              <a:t> (</a:t>
            </a:r>
            <a:r>
              <a:rPr lang="en-US" sz="2000" dirty="0" err="1">
                <a:latin typeface="Consolas"/>
                <a:cs typeface="Consolas"/>
              </a:rPr>
              <a:t>color:Color</a:t>
            </a:r>
            <a:r>
              <a:rPr lang="en-US" sz="2000" dirty="0">
                <a:latin typeface="Consolas"/>
                <a:cs typeface="Consolas"/>
              </a:rPr>
              <a:t>) =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match</a:t>
            </a:r>
            <a:r>
              <a:rPr lang="en-US" sz="2000" dirty="0">
                <a:latin typeface="Consolas"/>
                <a:cs typeface="Consolas"/>
              </a:rPr>
              <a:t> color </a:t>
            </a:r>
            <a:r>
              <a:rPr lang="en-US" sz="20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lang="en-US" sz="2000" dirty="0">
                <a:latin typeface="Consolas"/>
                <a:cs typeface="Consolas"/>
              </a:rPr>
              <a:t/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  | </a:t>
            </a:r>
            <a:r>
              <a:rPr lang="en-US" sz="2000" dirty="0" err="1">
                <a:latin typeface="Consolas"/>
                <a:cs typeface="Consolas"/>
              </a:rPr>
              <a:t>Color.Red</a:t>
            </a:r>
            <a:r>
              <a:rPr lang="en-US" sz="2000" dirty="0">
                <a:latin typeface="Consolas"/>
                <a:cs typeface="Consolas"/>
              </a:rPr>
              <a:t> -&gt; </a:t>
            </a:r>
            <a:r>
              <a:rPr lang="en-US" sz="2000" dirty="0" err="1">
                <a:latin typeface="Consolas"/>
                <a:cs typeface="Consolas"/>
              </a:rPr>
              <a:t>printfn</a:t>
            </a:r>
            <a:r>
              <a:rPr lang="en-US" sz="2000" dirty="0">
                <a:latin typeface="Consolas"/>
                <a:cs typeface="Consolas"/>
              </a:rPr>
              <a:t> "Red"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  | </a:t>
            </a:r>
            <a:r>
              <a:rPr lang="en-US" sz="2000" dirty="0" err="1">
                <a:latin typeface="Consolas"/>
                <a:cs typeface="Consolas"/>
              </a:rPr>
              <a:t>Color.Green</a:t>
            </a:r>
            <a:r>
              <a:rPr lang="en-US" sz="2000" dirty="0">
                <a:latin typeface="Consolas"/>
                <a:cs typeface="Consolas"/>
              </a:rPr>
              <a:t> -&gt; </a:t>
            </a:r>
            <a:r>
              <a:rPr lang="en-US" sz="2000" dirty="0" err="1">
                <a:latin typeface="Consolas"/>
                <a:cs typeface="Consolas"/>
              </a:rPr>
              <a:t>printfn</a:t>
            </a:r>
            <a:r>
              <a:rPr lang="en-US" sz="2000" dirty="0">
                <a:latin typeface="Consolas"/>
                <a:cs typeface="Consolas"/>
              </a:rPr>
              <a:t> "Green"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  | </a:t>
            </a:r>
            <a:r>
              <a:rPr lang="en-US" sz="2000" dirty="0" err="1">
                <a:latin typeface="Consolas"/>
                <a:cs typeface="Consolas"/>
              </a:rPr>
              <a:t>Color.Blue</a:t>
            </a:r>
            <a:r>
              <a:rPr lang="en-US" sz="2000" dirty="0">
                <a:latin typeface="Consolas"/>
                <a:cs typeface="Consolas"/>
              </a:rPr>
              <a:t> -&gt; </a:t>
            </a:r>
            <a:r>
              <a:rPr lang="en-US" sz="2000" dirty="0" err="1">
                <a:latin typeface="Consolas"/>
                <a:cs typeface="Consolas"/>
              </a:rPr>
              <a:t>printfn</a:t>
            </a:r>
            <a:r>
              <a:rPr lang="en-US" sz="2000" dirty="0">
                <a:latin typeface="Consolas"/>
                <a:cs typeface="Consolas"/>
              </a:rPr>
              <a:t> "Blue"</a:t>
            </a:r>
            <a:br>
              <a:rPr lang="en-US" sz="2000" dirty="0">
                <a:latin typeface="Consolas"/>
                <a:cs typeface="Consolas"/>
              </a:rPr>
            </a:br>
            <a:r>
              <a:rPr lang="en-US" sz="2000" dirty="0">
                <a:latin typeface="Consolas"/>
                <a:cs typeface="Consolas"/>
              </a:rPr>
              <a:t>  | _ -&gt; ()</a:t>
            </a:r>
            <a:br>
              <a:rPr lang="en-US" sz="2000" dirty="0">
                <a:latin typeface="Consolas"/>
                <a:cs typeface="Consolas"/>
              </a:rPr>
            </a:br>
            <a:endParaRPr lang="en-US" sz="2000" i="1" dirty="0" smtClean="0">
              <a:latin typeface="Consolas"/>
              <a:cs typeface="Consolas"/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8082646" y="1774073"/>
            <a:ext cx="604154" cy="50057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84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 Matching</a:t>
            </a:r>
            <a:br>
              <a:rPr lang="en-US" dirty="0" smtClean="0"/>
            </a:br>
            <a:r>
              <a:rPr lang="en-US" sz="2700" dirty="0" smtClean="0"/>
              <a:t>(Identifier Patterns)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959008"/>
            <a:ext cx="8229599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rtlCol="0">
            <a:spAutoFit/>
          </a:bodyPr>
          <a:lstStyle/>
          <a:p>
            <a:endParaRPr lang="en-US" sz="1600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  <a:cs typeface="Consolas"/>
              </a:rPr>
              <a:t>type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PersonName</a:t>
            </a:r>
            <a:r>
              <a:rPr lang="en-US" sz="1600" dirty="0">
                <a:latin typeface="Consolas"/>
                <a:cs typeface="Consolas"/>
              </a:rPr>
              <a:t> =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| </a:t>
            </a:r>
            <a:r>
              <a:rPr lang="en-US" sz="1600" dirty="0" err="1">
                <a:latin typeface="Consolas"/>
                <a:cs typeface="Consolas"/>
              </a:rPr>
              <a:t>FirstOnly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of</a:t>
            </a:r>
            <a:r>
              <a:rPr lang="en-US" sz="1600" dirty="0">
                <a:latin typeface="Consolas"/>
                <a:cs typeface="Consolas"/>
              </a:rPr>
              <a:t> string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| </a:t>
            </a:r>
            <a:r>
              <a:rPr lang="en-US" sz="1600" dirty="0" err="1">
                <a:latin typeface="Consolas"/>
                <a:cs typeface="Consolas"/>
              </a:rPr>
              <a:t>LastOnly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of</a:t>
            </a:r>
            <a:r>
              <a:rPr lang="en-US" sz="1600" dirty="0">
                <a:latin typeface="Consolas"/>
                <a:cs typeface="Consolas"/>
              </a:rPr>
              <a:t> string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| </a:t>
            </a:r>
            <a:r>
              <a:rPr lang="en-US" sz="1600" dirty="0" err="1">
                <a:latin typeface="Consolas"/>
                <a:cs typeface="Consolas"/>
              </a:rPr>
              <a:t>FirstLast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of</a:t>
            </a:r>
            <a:r>
              <a:rPr lang="en-US" sz="1600" dirty="0">
                <a:latin typeface="Consolas"/>
                <a:cs typeface="Consolas"/>
              </a:rPr>
              <a:t> string * string</a:t>
            </a:r>
            <a:r>
              <a:rPr lang="en-US" sz="1600" dirty="0" smtClean="0">
                <a:latin typeface="Consolas"/>
                <a:cs typeface="Consolas"/>
              </a:rPr>
              <a:t> </a:t>
            </a:r>
          </a:p>
          <a:p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solidFill>
                  <a:srgbClr val="0000FF"/>
                </a:solidFill>
                <a:latin typeface="Consolas"/>
                <a:cs typeface="Consolas"/>
              </a:rPr>
              <a:t>let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constructGreeting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personName</a:t>
            </a:r>
            <a:r>
              <a:rPr lang="en-US" sz="1600" dirty="0">
                <a:latin typeface="Consolas"/>
                <a:cs typeface="Consolas"/>
              </a:rPr>
              <a:t> = 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match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 err="1">
                <a:latin typeface="Consolas"/>
                <a:cs typeface="Consolas"/>
              </a:rPr>
              <a:t>personName</a:t>
            </a:r>
            <a:r>
              <a:rPr lang="en-US" sz="1600" dirty="0">
                <a:latin typeface="Consolas"/>
                <a:cs typeface="Consolas"/>
              </a:rPr>
              <a:t> 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lang="en-US" sz="1600" dirty="0">
                <a:latin typeface="Consolas"/>
                <a:cs typeface="Consolas"/>
              </a:rPr>
              <a:t/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| </a:t>
            </a:r>
            <a:r>
              <a:rPr lang="en-US" sz="1600" dirty="0" err="1">
                <a:latin typeface="Consolas"/>
                <a:cs typeface="Consolas"/>
              </a:rPr>
              <a:t>FirstOnly</a:t>
            </a:r>
            <a:r>
              <a:rPr lang="en-US" sz="1600" dirty="0">
                <a:latin typeface="Consolas"/>
                <a:cs typeface="Consolas"/>
              </a:rPr>
              <a:t> first -&gt; </a:t>
            </a:r>
            <a:r>
              <a:rPr lang="en-US" sz="1600" dirty="0" err="1">
                <a:latin typeface="Consolas"/>
                <a:cs typeface="Consolas"/>
              </a:rPr>
              <a:t>printf</a:t>
            </a:r>
            <a:r>
              <a:rPr lang="en-US" sz="1600" dirty="0">
                <a:latin typeface="Consolas"/>
                <a:cs typeface="Consolas"/>
              </a:rPr>
              <a:t> "Hi %s" first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| </a:t>
            </a:r>
            <a:r>
              <a:rPr lang="en-US" sz="1600" dirty="0" err="1">
                <a:latin typeface="Consolas"/>
                <a:cs typeface="Consolas"/>
              </a:rPr>
              <a:t>LastOnly</a:t>
            </a:r>
            <a:r>
              <a:rPr lang="en-US" sz="1600" dirty="0">
                <a:latin typeface="Consolas"/>
                <a:cs typeface="Consolas"/>
              </a:rPr>
              <a:t> last -&gt; </a:t>
            </a:r>
            <a:r>
              <a:rPr lang="en-US" sz="1600" dirty="0" err="1">
                <a:latin typeface="Consolas"/>
                <a:cs typeface="Consolas"/>
              </a:rPr>
              <a:t>printf</a:t>
            </a:r>
            <a:r>
              <a:rPr lang="en-US" sz="1600" dirty="0">
                <a:latin typeface="Consolas"/>
                <a:cs typeface="Consolas"/>
              </a:rPr>
              <a:t> "</a:t>
            </a:r>
            <a:r>
              <a:rPr lang="en-US" sz="1600" dirty="0" err="1">
                <a:latin typeface="Consolas"/>
                <a:cs typeface="Consolas"/>
              </a:rPr>
              <a:t>Yo</a:t>
            </a:r>
            <a:r>
              <a:rPr lang="en-US" sz="1600" dirty="0">
                <a:latin typeface="Consolas"/>
                <a:cs typeface="Consolas"/>
              </a:rPr>
              <a:t>, %s" last</a:t>
            </a:r>
            <a:br>
              <a:rPr lang="en-US" sz="1600" dirty="0">
                <a:latin typeface="Consolas"/>
                <a:cs typeface="Consolas"/>
              </a:rPr>
            </a:br>
            <a:r>
              <a:rPr lang="en-US" sz="1600" dirty="0">
                <a:latin typeface="Consolas"/>
                <a:cs typeface="Consolas"/>
              </a:rPr>
              <a:t>    | </a:t>
            </a:r>
            <a:r>
              <a:rPr lang="en-US" sz="1600" dirty="0" err="1">
                <a:latin typeface="Consolas"/>
                <a:cs typeface="Consolas"/>
              </a:rPr>
              <a:t>FirstLast</a:t>
            </a:r>
            <a:r>
              <a:rPr lang="en-US" sz="1600" dirty="0">
                <a:latin typeface="Consolas"/>
                <a:cs typeface="Consolas"/>
              </a:rPr>
              <a:t>(first, last) -&gt; </a:t>
            </a:r>
            <a:r>
              <a:rPr lang="en-US" sz="1600" dirty="0" err="1">
                <a:latin typeface="Consolas"/>
                <a:cs typeface="Consolas"/>
              </a:rPr>
              <a:t>printf</a:t>
            </a:r>
            <a:r>
              <a:rPr lang="en-US" sz="1600" dirty="0">
                <a:latin typeface="Consolas"/>
                <a:cs typeface="Consolas"/>
              </a:rPr>
              <a:t> "</a:t>
            </a:r>
            <a:r>
              <a:rPr lang="en-US" sz="1600" dirty="0" smtClean="0">
                <a:latin typeface="Consolas"/>
                <a:cs typeface="Consolas"/>
              </a:rPr>
              <a:t>Hey</a:t>
            </a:r>
            <a:r>
              <a:rPr lang="en-US" sz="1600" dirty="0">
                <a:latin typeface="Consolas"/>
                <a:cs typeface="Consolas"/>
              </a:rPr>
              <a:t> %s %</a:t>
            </a:r>
            <a:r>
              <a:rPr lang="en-US" sz="1600" dirty="0" smtClean="0">
                <a:latin typeface="Consolas"/>
                <a:cs typeface="Consolas"/>
              </a:rPr>
              <a:t>s"</a:t>
            </a:r>
            <a:r>
              <a:rPr lang="en-US" sz="1600" dirty="0">
                <a:latin typeface="Consolas"/>
                <a:cs typeface="Consolas"/>
              </a:rPr>
              <a:t> first </a:t>
            </a:r>
            <a:r>
              <a:rPr lang="en-US" sz="1600" dirty="0" smtClean="0">
                <a:latin typeface="Consolas"/>
                <a:cs typeface="Consolas"/>
              </a:rPr>
              <a:t>last</a:t>
            </a:r>
            <a:endParaRPr lang="en-US" sz="1600" dirty="0">
              <a:latin typeface="Consolas"/>
              <a:cs typeface="Consolas"/>
            </a:endParaRPr>
          </a:p>
          <a:p>
            <a:endParaRPr lang="en-US" sz="1600" dirty="0" smtClean="0">
              <a:latin typeface="Consolas"/>
              <a:cs typeface="Consolas"/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8082646" y="1971337"/>
            <a:ext cx="604154" cy="50057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4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Pattern Matching</a:t>
            </a:r>
            <a:br>
              <a:rPr lang="en-US" dirty="0" smtClean="0"/>
            </a:br>
            <a:r>
              <a:rPr lang="en-US" sz="2700" dirty="0" smtClean="0"/>
              <a:t>(active pattern)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83029"/>
            <a:ext cx="8229599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0" rtlCol="0">
            <a:spAutoFit/>
          </a:bodyPr>
          <a:lstStyle/>
          <a:p>
            <a:endParaRPr lang="en-US" i="1" dirty="0" smtClean="0">
              <a:latin typeface="Consolas"/>
              <a:cs typeface="Consolas"/>
            </a:endParaRPr>
          </a:p>
          <a:p>
            <a:r>
              <a:rPr lang="en-US" i="1" dirty="0" smtClean="0">
                <a:latin typeface="Consolas"/>
                <a:cs typeface="Consolas"/>
              </a:rPr>
              <a:t>/</a:t>
            </a:r>
            <a:r>
              <a:rPr lang="en-US" i="1" dirty="0">
                <a:latin typeface="Consolas"/>
                <a:cs typeface="Consolas"/>
              </a:rPr>
              <a:t>/ setup the active patterns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let (|</a:t>
            </a:r>
            <a:r>
              <a:rPr lang="en-US" dirty="0" smtClean="0">
                <a:latin typeface="Consolas"/>
                <a:cs typeface="Consolas"/>
              </a:rPr>
              <a:t>MultOf3_</a:t>
            </a:r>
            <a:r>
              <a:rPr lang="en-US" dirty="0">
                <a:latin typeface="Consolas"/>
                <a:cs typeface="Consolas"/>
              </a:rPr>
              <a:t>|) 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 = if 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 % 3 = 0 then Some MultOf3 else None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let (|</a:t>
            </a:r>
            <a:r>
              <a:rPr lang="en-US" dirty="0" smtClean="0">
                <a:latin typeface="Consolas"/>
                <a:cs typeface="Consolas"/>
              </a:rPr>
              <a:t>MultOf5_</a:t>
            </a:r>
            <a:r>
              <a:rPr lang="en-US" dirty="0">
                <a:latin typeface="Consolas"/>
                <a:cs typeface="Consolas"/>
              </a:rPr>
              <a:t>|) 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 = if 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 % 5 = 0 then Some MultOf5 else None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i="1" dirty="0">
                <a:latin typeface="Consolas"/>
                <a:cs typeface="Consolas"/>
              </a:rPr>
              <a:t>// the main function</a:t>
            </a:r>
            <a:r>
              <a:rPr lang="en-US" dirty="0">
                <a:latin typeface="Consolas"/>
                <a:cs typeface="Consolas"/>
              </a:rPr>
              <a:t/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let </a:t>
            </a:r>
            <a:r>
              <a:rPr lang="en-US" dirty="0" err="1">
                <a:latin typeface="Consolas"/>
                <a:cs typeface="Consolas"/>
              </a:rPr>
              <a:t>fizzBuzz</a:t>
            </a:r>
            <a:r>
              <a:rPr lang="en-US" dirty="0">
                <a:latin typeface="Consolas"/>
                <a:cs typeface="Consolas"/>
              </a:rPr>
              <a:t> 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 = 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  match 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 with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  | MultOf3 &amp; MultOf5 -&gt; </a:t>
            </a:r>
            <a:r>
              <a:rPr lang="en-US" dirty="0" err="1">
                <a:latin typeface="Consolas"/>
                <a:cs typeface="Consolas"/>
              </a:rPr>
              <a:t>printf</a:t>
            </a:r>
            <a:r>
              <a:rPr lang="en-US" dirty="0">
                <a:latin typeface="Consolas"/>
                <a:cs typeface="Consolas"/>
              </a:rPr>
              <a:t> "</a:t>
            </a:r>
            <a:r>
              <a:rPr lang="en-US" dirty="0" err="1">
                <a:latin typeface="Consolas"/>
                <a:cs typeface="Consolas"/>
              </a:rPr>
              <a:t>FizzBuzz</a:t>
            </a:r>
            <a:r>
              <a:rPr lang="en-US" dirty="0">
                <a:latin typeface="Consolas"/>
                <a:cs typeface="Consolas"/>
              </a:rPr>
              <a:t>, " 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  | MultOf3 -&gt; </a:t>
            </a:r>
            <a:r>
              <a:rPr lang="en-US" dirty="0" err="1">
                <a:latin typeface="Consolas"/>
                <a:cs typeface="Consolas"/>
              </a:rPr>
              <a:t>printf</a:t>
            </a:r>
            <a:r>
              <a:rPr lang="en-US" dirty="0">
                <a:latin typeface="Consolas"/>
                <a:cs typeface="Consolas"/>
              </a:rPr>
              <a:t> "Fizz, " 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  | MultOf5 -&gt; </a:t>
            </a:r>
            <a:r>
              <a:rPr lang="en-US" dirty="0" err="1">
                <a:latin typeface="Consolas"/>
                <a:cs typeface="Consolas"/>
              </a:rPr>
              <a:t>printf</a:t>
            </a:r>
            <a:r>
              <a:rPr lang="en-US" dirty="0">
                <a:latin typeface="Consolas"/>
                <a:cs typeface="Consolas"/>
              </a:rPr>
              <a:t> "Buzz, " 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  | _ -&gt; </a:t>
            </a:r>
            <a:r>
              <a:rPr lang="en-US" dirty="0" err="1">
                <a:latin typeface="Consolas"/>
                <a:cs typeface="Consolas"/>
              </a:rPr>
              <a:t>printf</a:t>
            </a:r>
            <a:r>
              <a:rPr lang="en-US" dirty="0">
                <a:latin typeface="Consolas"/>
                <a:cs typeface="Consolas"/>
              </a:rPr>
              <a:t> "%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, " </a:t>
            </a:r>
            <a:r>
              <a:rPr lang="en-US" dirty="0" err="1" smtClean="0">
                <a:latin typeface="Consolas"/>
                <a:cs typeface="Consolas"/>
              </a:rPr>
              <a:t>i</a:t>
            </a:r>
            <a:endParaRPr lang="en-US" dirty="0" smtClean="0">
              <a:latin typeface="Consolas"/>
              <a:cs typeface="Consolas"/>
            </a:endParaRPr>
          </a:p>
          <a:p>
            <a:endParaRPr lang="en-US" dirty="0" smtClean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// Test</a:t>
            </a:r>
          </a:p>
          <a:p>
            <a:r>
              <a:rPr lang="en-US" dirty="0">
                <a:latin typeface="Consolas"/>
                <a:cs typeface="Consolas"/>
              </a:rPr>
              <a:t>[1..20] |&gt; </a:t>
            </a:r>
            <a:r>
              <a:rPr lang="en-US" dirty="0" err="1">
                <a:latin typeface="Consolas"/>
                <a:cs typeface="Consolas"/>
              </a:rPr>
              <a:t>List.iter</a:t>
            </a:r>
            <a:r>
              <a:rPr lang="en-US" dirty="0">
                <a:latin typeface="Consolas"/>
                <a:cs typeface="Consolas"/>
              </a:rPr>
              <a:t> </a:t>
            </a:r>
            <a:r>
              <a:rPr lang="en-US" dirty="0" err="1">
                <a:latin typeface="Consolas"/>
                <a:cs typeface="Consolas"/>
              </a:rPr>
              <a:t>fizzBuzz</a:t>
            </a:r>
            <a:r>
              <a:rPr lang="en-US" dirty="0">
                <a:latin typeface="Consolas"/>
                <a:cs typeface="Consolas"/>
              </a:rPr>
              <a:t> </a:t>
            </a:r>
            <a:r>
              <a:rPr lang="en-US" dirty="0" smtClean="0">
                <a:latin typeface="Consolas"/>
                <a:cs typeface="Consolas"/>
              </a:rPr>
              <a:t>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8082646" y="1595358"/>
            <a:ext cx="604154" cy="50057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#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216751" y="5818018"/>
            <a:ext cx="4482378" cy="1064225"/>
            <a:chOff x="4216751" y="5818018"/>
            <a:chExt cx="4482378" cy="1064225"/>
          </a:xfrm>
        </p:grpSpPr>
        <p:sp>
          <p:nvSpPr>
            <p:cNvPr id="9" name="Pentagon 8"/>
            <p:cNvSpPr/>
            <p:nvPr/>
          </p:nvSpPr>
          <p:spPr>
            <a:xfrm>
              <a:off x="4216751" y="6004218"/>
              <a:ext cx="3331843" cy="641107"/>
            </a:xfrm>
            <a:prstGeom prst="homePlat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Thanks to Scott </a:t>
              </a:r>
              <a:r>
                <a:rPr lang="en-US" dirty="0" err="1" smtClean="0"/>
                <a:t>Wlaschin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“F# for Fun and Profit”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4904" y="5818018"/>
              <a:ext cx="1064225" cy="1064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90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4" y="2873615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FF"/>
                </a:solidFill>
              </a:rPr>
              <a:t>Code as Data</a:t>
            </a: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634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44" y="2873615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FF"/>
                </a:solidFill>
              </a:rPr>
              <a:t>Separation of Data from Behavior</a:t>
            </a: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8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6338"/>
            <a:ext cx="8229600" cy="1863907"/>
          </a:xfrm>
        </p:spPr>
        <p:txBody>
          <a:bodyPr>
            <a:normAutofit/>
          </a:bodyPr>
          <a:lstStyle/>
          <a:p>
            <a:r>
              <a:rPr lang="en-US" sz="5400" dirty="0" smtClean="0"/>
              <a:t>“Learning FP will make you </a:t>
            </a:r>
            <a:br>
              <a:rPr lang="en-US" sz="5400" dirty="0" smtClean="0"/>
            </a:br>
            <a:r>
              <a:rPr lang="en-US" sz="5400" dirty="0" smtClean="0"/>
              <a:t>a better OO developer.”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6479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FP and Ethics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7766" b="7766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72518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3583" y="597218"/>
            <a:ext cx="212048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Norway</a:t>
            </a:r>
          </a:p>
          <a:p>
            <a:endParaRPr lang="en-US" dirty="0"/>
          </a:p>
          <a:p>
            <a:r>
              <a:rPr lang="en-US" dirty="0" smtClean="0"/>
              <a:t>2007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6 weeks</a:t>
            </a:r>
          </a:p>
          <a:p>
            <a:endParaRPr lang="en-US" dirty="0" smtClean="0"/>
          </a:p>
          <a:p>
            <a:r>
              <a:rPr lang="en-US" dirty="0" smtClean="0"/>
              <a:t>20,000,000 LOC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12 architects</a:t>
            </a:r>
          </a:p>
          <a:p>
            <a:endParaRPr lang="en-US" dirty="0" smtClean="0"/>
          </a:p>
          <a:p>
            <a:r>
              <a:rPr lang="en-US" dirty="0" smtClean="0"/>
              <a:t>1 big mess</a:t>
            </a:r>
          </a:p>
          <a:p>
            <a:endParaRPr lang="en-US" dirty="0"/>
          </a:p>
          <a:p>
            <a:r>
              <a:rPr lang="en-US" dirty="0" smtClean="0"/>
              <a:t>5 minute chat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4 years</a:t>
            </a:r>
            <a:endParaRPr lang="en-US" dirty="0"/>
          </a:p>
          <a:p>
            <a:r>
              <a:rPr lang="en-US" dirty="0" smtClean="0"/>
              <a:t>0 seconds downtime</a:t>
            </a:r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Life changed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246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4698999"/>
            <a:ext cx="9156357" cy="215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5121593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2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850198"/>
            <a:ext cx="9156357" cy="5157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40" y="1839228"/>
            <a:ext cx="1594419" cy="1352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50" y="3425763"/>
            <a:ext cx="1494909" cy="1494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558" y="3591509"/>
            <a:ext cx="1474284" cy="10435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231" y="1839228"/>
            <a:ext cx="2271569" cy="950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370" y="4920672"/>
            <a:ext cx="1087130" cy="10871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092" y="5225809"/>
            <a:ext cx="2204807" cy="623243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Polyglot FP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5675" y="3420232"/>
            <a:ext cx="1500440" cy="1500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9500" y="1839228"/>
            <a:ext cx="190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5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vs. Passive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826" y="1551609"/>
            <a:ext cx="5102087" cy="444755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No one left behind</a:t>
            </a:r>
          </a:p>
          <a:p>
            <a:r>
              <a:rPr lang="en-US" sz="4000" dirty="0" smtClean="0"/>
              <a:t>Show-and-Tell</a:t>
            </a:r>
          </a:p>
          <a:p>
            <a:r>
              <a:rPr lang="en-US" sz="4000" dirty="0" smtClean="0"/>
              <a:t>Dojos</a:t>
            </a:r>
          </a:p>
          <a:p>
            <a:r>
              <a:rPr lang="en-US" sz="4000" dirty="0" smtClean="0"/>
              <a:t>Labs</a:t>
            </a:r>
          </a:p>
          <a:p>
            <a:r>
              <a:rPr lang="en-US" sz="4000" dirty="0" smtClean="0"/>
              <a:t>No slides</a:t>
            </a:r>
          </a:p>
          <a:p>
            <a:r>
              <a:rPr lang="en-US" sz="4000" dirty="0" smtClean="0"/>
              <a:t>Constant chatter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76174" y="28713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9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Hours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51" y="1826591"/>
            <a:ext cx="2387600" cy="340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43" y="1826591"/>
            <a:ext cx="2387600" cy="340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35" y="1826591"/>
            <a:ext cx="2387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79" y="0"/>
            <a:ext cx="48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03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Safe Place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474" r="1474"/>
          <a:stretch>
            <a:fillRect/>
          </a:stretch>
        </p:blipFill>
        <p:spPr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672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Cheering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4883" r="4883"/>
          <a:stretch>
            <a:fillRect/>
          </a:stretch>
        </p:blipFill>
        <p:spPr>
          <a:xfrm>
            <a:off x="2181003" y="2205276"/>
            <a:ext cx="4958773" cy="2727134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739" y="2205277"/>
            <a:ext cx="2368742" cy="27271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809" y="2205277"/>
            <a:ext cx="2756452" cy="27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02080"/>
            <a:ext cx="8229600" cy="1143000"/>
          </a:xfrm>
        </p:spPr>
        <p:txBody>
          <a:bodyPr>
            <a:noAutofit/>
          </a:bodyPr>
          <a:lstStyle/>
          <a:p>
            <a:r>
              <a:rPr lang="en-US" sz="11500" i="1" dirty="0" err="1" smtClean="0">
                <a:solidFill>
                  <a:schemeClr val="bg1"/>
                </a:solidFill>
              </a:rPr>
              <a:t>ManilaFP</a:t>
            </a:r>
            <a:r>
              <a:rPr lang="en-US" sz="11500" i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1194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325" y="1417636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err="1" smtClean="0">
                <a:solidFill>
                  <a:schemeClr val="bg1"/>
                </a:solidFill>
              </a:rPr>
              <a:t>bryan.hunter@fireflylogic.com</a:t>
            </a: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Skype: </a:t>
            </a:r>
            <a:r>
              <a:rPr lang="en-US" sz="3200" dirty="0" err="1" smtClean="0">
                <a:solidFill>
                  <a:schemeClr val="bg1"/>
                </a:solidFill>
              </a:rPr>
              <a:t>huntercb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&gt; </a:t>
            </a:r>
            <a:r>
              <a:rPr lang="en-US" sz="2400" b="1" dirty="0" smtClean="0">
                <a:solidFill>
                  <a:schemeClr val="bg1"/>
                </a:solidFill>
              </a:rPr>
              <a:t>keep in touch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16" y="3921965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325" y="3976674"/>
            <a:ext cx="51911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2000" dirty="0">
                <a:solidFill>
                  <a:schemeClr val="bg1"/>
                </a:solidFill>
              </a:rPr>
              <a:t>1000 Main </a:t>
            </a:r>
            <a:r>
              <a:rPr lang="en-US" sz="2000" dirty="0" smtClean="0">
                <a:solidFill>
                  <a:schemeClr val="bg1"/>
                </a:solidFill>
              </a:rPr>
              <a:t>Street #201</a:t>
            </a:r>
            <a:r>
              <a:rPr lang="en-US" sz="2000" dirty="0">
                <a:solidFill>
                  <a:schemeClr val="bg1"/>
                </a:solidFill>
              </a:rPr>
              <a:t/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Nashville, TN </a:t>
            </a:r>
            <a:r>
              <a:rPr lang="en-US" sz="20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http://fireflylogic.com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4655" y="304800"/>
            <a:ext cx="2023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Thanks!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37845" y="886489"/>
            <a:ext cx="729761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“Programmers not on board with functional programming in 5 years will be maintenance programmers.”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07" y="3592119"/>
            <a:ext cx="1660769" cy="22143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7845" y="295851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- Dave Thomas @</a:t>
            </a:r>
            <a:r>
              <a:rPr lang="en-US" sz="2400" dirty="0" err="1" smtClean="0"/>
              <a:t>pragdave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GOTO Chicago 2014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4381025"/>
            <a:ext cx="1425453" cy="14254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453" y="4381025"/>
            <a:ext cx="1425453" cy="1425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118" y="4381025"/>
            <a:ext cx="1425453" cy="14254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9" y="4381025"/>
            <a:ext cx="1425453" cy="14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9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461"/>
            <a:ext cx="8229600" cy="2081946"/>
          </a:xfrm>
        </p:spPr>
        <p:txBody>
          <a:bodyPr>
            <a:normAutofit/>
          </a:bodyPr>
          <a:lstStyle/>
          <a:p>
            <a:r>
              <a:rPr lang="en-US" dirty="0" smtClean="0"/>
              <a:t>“The ‘</a:t>
            </a:r>
            <a:r>
              <a:rPr lang="en-US" i="1" dirty="0" smtClean="0"/>
              <a:t>When</a:t>
            </a:r>
            <a:r>
              <a:rPr lang="en-US" dirty="0" smtClean="0"/>
              <a:t>’ is pretty much now.”</a:t>
            </a:r>
            <a:br>
              <a:rPr lang="en-US" dirty="0" smtClean="0"/>
            </a:b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8" y="2824407"/>
            <a:ext cx="2235200" cy="274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97385" y="2864584"/>
            <a:ext cx="4953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-Robert Martin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“Functional Programming What? Why? When?”</a:t>
            </a:r>
            <a:br>
              <a:rPr lang="en-US" dirty="0" smtClean="0"/>
            </a:br>
            <a:r>
              <a:rPr lang="en-US" dirty="0" smtClean="0"/>
              <a:t>NDC London 2013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37" y="4142154"/>
            <a:ext cx="1096930" cy="14254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267" y="4142154"/>
            <a:ext cx="1425453" cy="1425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838" y="4132384"/>
            <a:ext cx="1445846" cy="14458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185" y="4132384"/>
            <a:ext cx="1455615" cy="145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0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0520" y="505489"/>
            <a:ext cx="7299745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Multicore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Concurrency</a:t>
            </a:r>
            <a:endParaRPr lang="en-US" sz="6000" dirty="0">
              <a:solidFill>
                <a:schemeClr val="bg1"/>
              </a:solidFill>
            </a:endParaRP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Distributed Computing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Software Complexity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FP Success Stories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Higher Stakes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3761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Princeton University 1930s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09453406"/>
              </p:ext>
            </p:extLst>
          </p:nvPr>
        </p:nvGraphicFramePr>
        <p:xfrm>
          <a:off x="888739" y="1689071"/>
          <a:ext cx="7433796" cy="4413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761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9208</TotalTime>
  <Words>679</Words>
  <Application>Microsoft Macintosh PowerPoint</Application>
  <PresentationFormat>On-screen Show (4:3)</PresentationFormat>
  <Paragraphs>206</Paragraphs>
  <Slides>58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“The ‘When’ is pretty much now.” </vt:lpstr>
      <vt:lpstr>PowerPoint Presentation</vt:lpstr>
      <vt:lpstr>Princeton University 1930s</vt:lpstr>
      <vt:lpstr>PowerPoint Presentation</vt:lpstr>
      <vt:lpstr>A Slide of Scary Terms</vt:lpstr>
      <vt:lpstr>Referential Transparency</vt:lpstr>
      <vt:lpstr>Referential Transparency</vt:lpstr>
      <vt:lpstr>Referential Transparency</vt:lpstr>
      <vt:lpstr>Referential Transparency</vt:lpstr>
      <vt:lpstr>Referential Transparency</vt:lpstr>
      <vt:lpstr>Referential Transparency</vt:lpstr>
      <vt:lpstr>Referential Transparency</vt:lpstr>
      <vt:lpstr>PowerPoint Presentation</vt:lpstr>
      <vt:lpstr>Immutability</vt:lpstr>
      <vt:lpstr>PowerPoint Presentation</vt:lpstr>
      <vt:lpstr>Immutability</vt:lpstr>
      <vt:lpstr>Immutability</vt:lpstr>
      <vt:lpstr>Immutability</vt:lpstr>
      <vt:lpstr>Immutability</vt:lpstr>
      <vt:lpstr>Immutability</vt:lpstr>
      <vt:lpstr>Immutability</vt:lpstr>
      <vt:lpstr>Immutability</vt:lpstr>
      <vt:lpstr>Imperative Languages mutate state  Functional Languages transform inputs  into outputs</vt:lpstr>
      <vt:lpstr>Immutability</vt:lpstr>
      <vt:lpstr>Immutability</vt:lpstr>
      <vt:lpstr>Immutability</vt:lpstr>
      <vt:lpstr>Immutability</vt:lpstr>
      <vt:lpstr>Immutability</vt:lpstr>
      <vt:lpstr>Recursion</vt:lpstr>
      <vt:lpstr>PowerPoint Presentation</vt:lpstr>
      <vt:lpstr>PowerPoint Presentation</vt:lpstr>
      <vt:lpstr>Higher Order Functions</vt:lpstr>
      <vt:lpstr>PowerPoint Presentation</vt:lpstr>
      <vt:lpstr>Higher Order Functions</vt:lpstr>
      <vt:lpstr>PowerPoint Presentation</vt:lpstr>
      <vt:lpstr>Pattern Matching</vt:lpstr>
      <vt:lpstr>Pattern Matching (F# constant pattern ≈ C# case statement)</vt:lpstr>
      <vt:lpstr>Pattern Matching (Identifier Patterns)</vt:lpstr>
      <vt:lpstr>Pattern Matching (active pattern)</vt:lpstr>
      <vt:lpstr>Code as Data</vt:lpstr>
      <vt:lpstr>Separation of Data from Behavior</vt:lpstr>
      <vt:lpstr>“Learning FP will make you  a better OO developer.”</vt:lpstr>
      <vt:lpstr>FP and Ethics</vt:lpstr>
      <vt:lpstr>PowerPoint Presentation</vt:lpstr>
      <vt:lpstr>Polyglot FP</vt:lpstr>
      <vt:lpstr>Active vs. Passive Learning</vt:lpstr>
      <vt:lpstr>Three Hours</vt:lpstr>
      <vt:lpstr>PowerPoint Presentation</vt:lpstr>
      <vt:lpstr>A Safe Place</vt:lpstr>
      <vt:lpstr>Cheering</vt:lpstr>
      <vt:lpstr>ManilaFP?</vt:lpstr>
      <vt:lpstr>PowerPoint Presentation</vt:lpstr>
    </vt:vector>
  </TitlesOfParts>
  <Company>Firefly Logic,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78</cp:revision>
  <dcterms:created xsi:type="dcterms:W3CDTF">2014-07-25T03:56:23Z</dcterms:created>
  <dcterms:modified xsi:type="dcterms:W3CDTF">2014-07-31T13:25:57Z</dcterms:modified>
</cp:coreProperties>
</file>